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10" r:id="rId5"/>
    <p:sldId id="311" r:id="rId6"/>
    <p:sldId id="300" r:id="rId7"/>
    <p:sldId id="297" r:id="rId8"/>
    <p:sldId id="305" r:id="rId9"/>
    <p:sldId id="287" r:id="rId10"/>
    <p:sldId id="284" r:id="rId11"/>
    <p:sldId id="316" r:id="rId12"/>
    <p:sldId id="317" r:id="rId13"/>
    <p:sldId id="269" r:id="rId14"/>
    <p:sldId id="307" r:id="rId15"/>
    <p:sldId id="306" r:id="rId16"/>
    <p:sldId id="274" r:id="rId17"/>
    <p:sldId id="308" r:id="rId18"/>
    <p:sldId id="289" r:id="rId19"/>
    <p:sldId id="298" r:id="rId20"/>
    <p:sldId id="301" r:id="rId21"/>
    <p:sldId id="315" r:id="rId22"/>
    <p:sldId id="279" r:id="rId23"/>
    <p:sldId id="291" r:id="rId24"/>
    <p:sldId id="304" r:id="rId25"/>
    <p:sldId id="314" r:id="rId26"/>
    <p:sldId id="282" r:id="rId27"/>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5F23D3"/>
    <a:srgbClr val="FF3AB5"/>
    <a:srgbClr val="BCE292"/>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2FBD4-3A71-4823-8348-23DE364F4A5A}" v="59" dt="2024-07-12T02:38:33.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91972-4A14-4CF0-931E-E509C35B577D}"/>
              </a:ext>
            </a:extLst>
          </p:cNvPr>
          <p:cNvSpPr>
            <a:spLocks noGrp="1"/>
          </p:cNvSpPr>
          <p:nvPr>
            <p:ph type="hdr" sz="quarter"/>
          </p:nvPr>
        </p:nvSpPr>
        <p:spPr>
          <a:xfrm>
            <a:off x="0" y="0"/>
            <a:ext cx="2982913" cy="465138"/>
          </a:xfrm>
          <a:prstGeom prst="rect">
            <a:avLst/>
          </a:prstGeom>
        </p:spPr>
        <p:txBody>
          <a:bodyPr vert="horz" lIns="92446" tIns="46223" rIns="92446" bIns="46223" rtlCol="0"/>
          <a:lstStyle>
            <a:lvl1pPr algn="l" eaLnBrk="1" hangingPunct="1">
              <a:defRPr sz="1200">
                <a:latin typeface="Arial" pitchFamily="34"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027A18E1-1C76-4E8C-B95C-3508949BA549}"/>
              </a:ext>
            </a:extLst>
          </p:cNvPr>
          <p:cNvSpPr>
            <a:spLocks noGrp="1"/>
          </p:cNvSpPr>
          <p:nvPr>
            <p:ph type="dt" sz="quarter"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vl1pPr>
          </a:lstStyle>
          <a:p>
            <a:pPr>
              <a:defRPr/>
            </a:pPr>
            <a:fld id="{6406F807-0F9B-4938-8488-88480FB65925}" type="datetimeFigureOut">
              <a:rPr lang="en-US" altLang="en-US"/>
              <a:pPr>
                <a:defRPr/>
              </a:pPr>
              <a:t>6/26/2024</a:t>
            </a:fld>
            <a:endParaRPr lang="en-US" altLang="en-US"/>
          </a:p>
        </p:txBody>
      </p:sp>
      <p:sp>
        <p:nvSpPr>
          <p:cNvPr id="4" name="Footer Placeholder 3">
            <a:extLst>
              <a:ext uri="{FF2B5EF4-FFF2-40B4-BE49-F238E27FC236}">
                <a16:creationId xmlns:a16="http://schemas.microsoft.com/office/drawing/2014/main" id="{5FA5D307-6742-41A8-B354-049D6518D945}"/>
              </a:ext>
            </a:extLst>
          </p:cNvPr>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eaLnBrk="1" hangingPunct="1">
              <a:defRPr sz="1200">
                <a:latin typeface="Arial" pitchFamily="34"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EC63146-CFBC-4778-B538-2AB5C88EE4D3}"/>
              </a:ext>
            </a:extLst>
          </p:cNvPr>
          <p:cNvSpPr>
            <a:spLocks noGrp="1"/>
          </p:cNvSpPr>
          <p:nvPr>
            <p:ph type="sldNum" sz="quarter" idx="3"/>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fld id="{26A95943-A18A-4990-B164-3ACA0002882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22408A-E33E-402C-BCAE-BAE4DCF89DD8}"/>
              </a:ext>
            </a:extLst>
          </p:cNvPr>
          <p:cNvSpPr>
            <a:spLocks noGrp="1"/>
          </p:cNvSpPr>
          <p:nvPr>
            <p:ph type="hdr" sz="quarter"/>
          </p:nvPr>
        </p:nvSpPr>
        <p:spPr>
          <a:xfrm>
            <a:off x="0" y="0"/>
            <a:ext cx="2982913" cy="465138"/>
          </a:xfrm>
          <a:prstGeom prst="rect">
            <a:avLst/>
          </a:prstGeom>
        </p:spPr>
        <p:txBody>
          <a:bodyPr vert="horz" lIns="92446" tIns="46223" rIns="92446" bIns="46223" rtlCol="0"/>
          <a:lstStyle>
            <a:lvl1pPr algn="l" eaLnBrk="1" hangingPunct="1">
              <a:defRPr sz="1200">
                <a:latin typeface="Arial"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81FA4E3D-85BC-45A2-BD43-CDE33023ED58}"/>
              </a:ext>
            </a:extLst>
          </p:cNvPr>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vl1pPr>
          </a:lstStyle>
          <a:p>
            <a:pPr>
              <a:defRPr/>
            </a:pPr>
            <a:fld id="{BBB4A772-7471-44AF-92FF-1656F0C5B9FB}" type="datetimeFigureOut">
              <a:rPr lang="en-US" altLang="en-US"/>
              <a:pPr>
                <a:defRPr/>
              </a:pPr>
              <a:t>6/26/2024</a:t>
            </a:fld>
            <a:endParaRPr lang="en-US" altLang="en-US"/>
          </a:p>
        </p:txBody>
      </p:sp>
      <p:sp>
        <p:nvSpPr>
          <p:cNvPr id="4" name="Slide Image Placeholder 3">
            <a:extLst>
              <a:ext uri="{FF2B5EF4-FFF2-40B4-BE49-F238E27FC236}">
                <a16:creationId xmlns:a16="http://schemas.microsoft.com/office/drawing/2014/main" id="{FFF59E22-2CCE-43A7-A1E9-EDC3A80F3BD9}"/>
              </a:ext>
            </a:extLst>
          </p:cNvPr>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a:extLst>
              <a:ext uri="{FF2B5EF4-FFF2-40B4-BE49-F238E27FC236}">
                <a16:creationId xmlns:a16="http://schemas.microsoft.com/office/drawing/2014/main" id="{8EE413A1-3601-41EA-8B62-BE07DFD95754}"/>
              </a:ext>
            </a:extLst>
          </p:cNvPr>
          <p:cNvSpPr>
            <a:spLocks noGrp="1"/>
          </p:cNvSpPr>
          <p:nvPr>
            <p:ph type="body" sz="quarter" idx="3"/>
          </p:nvPr>
        </p:nvSpPr>
        <p:spPr>
          <a:xfrm>
            <a:off x="688975" y="4416425"/>
            <a:ext cx="5505450" cy="4183063"/>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DF14A7-9D3F-443A-9935-4702C2D020E6}"/>
              </a:ext>
            </a:extLst>
          </p:cNvPr>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eaLnBrk="1" hangingPunct="1">
              <a:defRPr sz="1200">
                <a:latin typeface="Arial"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E20D1B10-7350-4AE8-83F8-64158A4C28B9}"/>
              </a:ext>
            </a:extLst>
          </p:cNvPr>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fld id="{42F84CC5-C738-4E48-B89A-683211900D8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5CDCE-68C9-4DBB-98E2-E3B626F91E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B7DAE6C-1FB7-4767-86FF-6069CC2ED0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D5F71117-06CA-426B-93FC-03813DC859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452F6DC-C7F7-42CF-9E3B-17D19C27ABAB}" type="slidenum">
              <a:rPr lang="en-US" altLang="en-US"/>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8A27A76-F63D-4754-8425-A410877BD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4C01856-CDAE-41F1-A29C-175ECF7E7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1F7B14BF-1B32-484F-B1BD-D5AE65822B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921670F-C1CA-4D93-AB9D-1AE5CACAD0A0}" type="slidenum">
              <a:rPr lang="en-US" altLang="en-US"/>
              <a:pPr/>
              <a:t>14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7F18A1F-9B0C-4639-886F-97ED09CD26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B1A81CF-FA33-4417-9593-B82FC0CF0F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6974B60B-AA08-4845-92E4-9D292C080E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1DF0056-E5D2-4973-A4A6-3D9D3B1561A8}" type="slidenum">
              <a:rPr lang="en-US" altLang="en-US"/>
              <a:pPr/>
              <a:t>15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F75A398-1579-44B0-9381-985302473A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8B606D91-B893-4DF6-8662-8571ECB57E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90DF2FDD-E2C7-479E-A731-D4FDF0D279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8581805-4A45-4198-88D0-EF2678FD660D}" type="slidenum">
              <a:rPr lang="en-US" altLang="en-US"/>
              <a:pPr/>
              <a:t>16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2FF3201-B866-467F-A9DD-05C6F6B71E1F}"/>
              </a:ext>
            </a:extLst>
          </p:cNvPr>
          <p:cNvSpPr>
            <a:spLocks noGrp="1" noRot="1" noChangeAspect="1" noTextEdit="1"/>
          </p:cNvSpPr>
          <p:nvPr>
            <p:ph type="sldImg"/>
          </p:nvPr>
        </p:nvSpPr>
        <p:spPr bwMode="auto">
          <a:xfrm>
            <a:off x="1119188"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FF65C39-26AD-4B2D-99F8-BCACECD0DF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20DD1E45-47A6-4687-B378-CF24855631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0823B9-181E-4109-87E1-5B5E312AABE8}" type="slidenum">
              <a:rPr lang="en-US" altLang="en-US"/>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D22CC54-FA49-45F6-AC9D-727E5865EC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CE0A796-1BD9-4D02-8101-2BDC797689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CEC9A19D-2BC0-4BB9-84C5-166CD10B46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563C0B-BBD7-4B6C-A89A-AB9FDF63E060}" type="slidenum">
              <a:rPr lang="en-US" altLang="en-US"/>
              <a:pPr/>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02831AA-6A99-418A-BA50-00921933BB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802361C-6299-4B17-A8A9-05EEC74E05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AF3EAD91-52B6-4607-92E1-7F8B470A5C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1DBA7D-7329-49C4-B31B-B56215570ED0}" type="slidenum">
              <a:rPr lang="en-US" altLang="en-US"/>
              <a:pPr/>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A068010-1C7E-48A3-96AE-253B72CCF9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28205B1-DF1C-4981-93D5-307A01EA19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CB2F9336-0CC0-4352-A892-74EB694802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076D3E9-6E78-41A5-9E89-B25474CC3DE3}" type="slidenum">
              <a:rPr lang="en-US" altLang="en-US"/>
              <a:pPr/>
              <a:t>20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D331C06-5984-48A0-89E9-A98C9650A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D8188B0-A174-48D3-9538-E62D340D7E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9BE76433-C004-4FF5-A8E5-9A92CC791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8133D0-A5E0-48C0-9B7C-64A5210CE87C}" type="slidenum">
              <a:rPr lang="en-US" altLang="en-US"/>
              <a:pPr/>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9E053BF-0094-4381-9D36-68EC29050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D2532A19-A8D8-4621-BFF7-095C6B7522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D49FE3FF-F9D5-4523-8219-5304B5BB28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F003F4E-522A-478F-9E4C-C20C785F0FB1}"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593E0BF-9D09-4BE9-99FE-0CB65AEA48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4D5881E-941C-4296-A6D2-7A6F5292A1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70439833-BD5C-488D-8067-AA97359B90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641545-BED5-4CD4-9411-7FBEBB1822D0}"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4F7138D-9397-471D-A692-709826A367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11459A8-5993-420D-B2A3-2861A84B29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33252DDE-DFDF-4388-8B5D-048461B8F8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7A7A93D-8773-42CC-8119-9D8849021351}"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778D3E3-D6CF-4028-BC30-F9E23CB6B437}"/>
              </a:ext>
            </a:extLst>
          </p:cNvPr>
          <p:cNvSpPr>
            <a:spLocks noGrp="1" noRot="1" noChangeAspect="1" noTextEdit="1"/>
          </p:cNvSpPr>
          <p:nvPr>
            <p:ph type="sldImg"/>
          </p:nvPr>
        </p:nvSpPr>
        <p:spPr bwMode="auto">
          <a:xfrm>
            <a:off x="1119188"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6DF7CA6-398F-4ABB-AF72-82961BA8C2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7EB7C3AF-3937-4FBF-8F06-4D7C7B5849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43C1B73-1526-4475-9113-AC590E764F90}"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EAC3FB2-493B-46C6-972F-0E022150DA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F568A74-4933-4C70-8D9A-1A30EF5F1A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94EE787A-72C0-4C3B-8C03-7C7039CC65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4CE59D-890B-4D1B-9CED-0F916BF3E2C3}" type="slidenum">
              <a:rPr lang="en-US" altLang="en-US"/>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458BE1F-CF32-4D06-8692-42AA3B41DF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66BFD9B-AC5F-43D5-A07E-D2D95E2B5C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582051B5-F07A-4AE1-A52A-C09FD1F006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60ECEAC-A20B-421E-8935-621CF824BC69}" type="slidenum">
              <a:rPr lang="en-US" altLang="en-US"/>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79CB691-60B4-4A6E-B5CA-4CCB0589AB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80F0A84-D40C-479B-A4AD-4633BEFF84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78E781D7-A67B-4D8D-9845-4FAF6E990D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9B7845F-6521-4F59-9780-544DA71C04AF}" type="slidenum">
              <a:rPr lang="en-US" altLang="en-US"/>
              <a:pPr/>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842008C-D2C5-4B9A-A40B-31E6EE1DFD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5628E35-4320-454D-BF53-3E782DFD24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3DEF2773-62E0-4B1F-B6A6-A3DA377DF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299CFFD-49E5-4EDE-93BD-4193E0E388D5}" type="slidenum">
              <a:rPr lang="en-US" altLang="en-US"/>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E230C26-057C-4F6D-821D-53D8AE7B67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D9D148-4468-4DB4-A9CF-6F65E9C9F2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D5504C-FA3E-4F51-9F0F-5F81B93A8F15}"/>
              </a:ext>
            </a:extLst>
          </p:cNvPr>
          <p:cNvSpPr>
            <a:spLocks noGrp="1" noChangeArrowheads="1"/>
          </p:cNvSpPr>
          <p:nvPr>
            <p:ph type="sldNum" sz="quarter" idx="12"/>
          </p:nvPr>
        </p:nvSpPr>
        <p:spPr>
          <a:ln/>
        </p:spPr>
        <p:txBody>
          <a:bodyPr/>
          <a:lstStyle>
            <a:lvl1pPr>
              <a:defRPr/>
            </a:lvl1pPr>
          </a:lstStyle>
          <a:p>
            <a:fld id="{A6C0F673-CF96-45D6-8402-66E4453683A8}" type="slidenum">
              <a:rPr lang="en-US" altLang="en-US"/>
              <a:pPr/>
              <a:t>‹#›</a:t>
            </a:fld>
            <a:endParaRPr lang="en-US" altLang="en-US"/>
          </a:p>
        </p:txBody>
      </p:sp>
    </p:spTree>
    <p:extLst>
      <p:ext uri="{BB962C8B-B14F-4D97-AF65-F5344CB8AC3E}">
        <p14:creationId xmlns:p14="http://schemas.microsoft.com/office/powerpoint/2010/main" val="292870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E605FB-414B-4C77-A971-5F819698B9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A96EFB-47BF-402C-8468-7B6C067CD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9187EB-6832-45F7-8D9E-92E05EB15591}"/>
              </a:ext>
            </a:extLst>
          </p:cNvPr>
          <p:cNvSpPr>
            <a:spLocks noGrp="1" noChangeArrowheads="1"/>
          </p:cNvSpPr>
          <p:nvPr>
            <p:ph type="sldNum" sz="quarter" idx="12"/>
          </p:nvPr>
        </p:nvSpPr>
        <p:spPr>
          <a:ln/>
        </p:spPr>
        <p:txBody>
          <a:bodyPr/>
          <a:lstStyle>
            <a:lvl1pPr>
              <a:defRPr/>
            </a:lvl1pPr>
          </a:lstStyle>
          <a:p>
            <a:fld id="{735E9495-A17B-472F-B705-99CBB6DF89DE}" type="slidenum">
              <a:rPr lang="en-US" altLang="en-US"/>
              <a:pPr/>
              <a:t>‹#›</a:t>
            </a:fld>
            <a:endParaRPr lang="en-US" altLang="en-US"/>
          </a:p>
        </p:txBody>
      </p:sp>
    </p:spTree>
    <p:extLst>
      <p:ext uri="{BB962C8B-B14F-4D97-AF65-F5344CB8AC3E}">
        <p14:creationId xmlns:p14="http://schemas.microsoft.com/office/powerpoint/2010/main" val="31248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7D8D4C-DE6B-4CC5-92B0-90389C0690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9A2723-FCC0-4601-98E6-AB5212F536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B12BB5-94CD-4FB6-99FE-84AF341A75A3}"/>
              </a:ext>
            </a:extLst>
          </p:cNvPr>
          <p:cNvSpPr>
            <a:spLocks noGrp="1" noChangeArrowheads="1"/>
          </p:cNvSpPr>
          <p:nvPr>
            <p:ph type="sldNum" sz="quarter" idx="12"/>
          </p:nvPr>
        </p:nvSpPr>
        <p:spPr>
          <a:ln/>
        </p:spPr>
        <p:txBody>
          <a:bodyPr/>
          <a:lstStyle>
            <a:lvl1pPr>
              <a:defRPr/>
            </a:lvl1pPr>
          </a:lstStyle>
          <a:p>
            <a:fld id="{02721239-7667-4EA9-8D3C-756ED633EE68}" type="slidenum">
              <a:rPr lang="en-US" altLang="en-US"/>
              <a:pPr/>
              <a:t>‹#›</a:t>
            </a:fld>
            <a:endParaRPr lang="en-US" altLang="en-US"/>
          </a:p>
        </p:txBody>
      </p:sp>
    </p:spTree>
    <p:extLst>
      <p:ext uri="{BB962C8B-B14F-4D97-AF65-F5344CB8AC3E}">
        <p14:creationId xmlns:p14="http://schemas.microsoft.com/office/powerpoint/2010/main" val="125374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5D5AB5-2BD6-402C-B158-61E98AF4E8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C30236-5453-4115-850D-EF3116D68C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62B875-85B1-4D5E-816F-F261D66E96AF}"/>
              </a:ext>
            </a:extLst>
          </p:cNvPr>
          <p:cNvSpPr>
            <a:spLocks noGrp="1" noChangeArrowheads="1"/>
          </p:cNvSpPr>
          <p:nvPr>
            <p:ph type="sldNum" sz="quarter" idx="12"/>
          </p:nvPr>
        </p:nvSpPr>
        <p:spPr>
          <a:ln/>
        </p:spPr>
        <p:txBody>
          <a:bodyPr/>
          <a:lstStyle>
            <a:lvl1pPr>
              <a:defRPr/>
            </a:lvl1pPr>
          </a:lstStyle>
          <a:p>
            <a:fld id="{AF44E351-FC6B-49CA-86C9-423432BC90FD}" type="slidenum">
              <a:rPr lang="en-US" altLang="en-US"/>
              <a:pPr/>
              <a:t>‹#›</a:t>
            </a:fld>
            <a:endParaRPr lang="en-US" altLang="en-US"/>
          </a:p>
        </p:txBody>
      </p:sp>
    </p:spTree>
    <p:extLst>
      <p:ext uri="{BB962C8B-B14F-4D97-AF65-F5344CB8AC3E}">
        <p14:creationId xmlns:p14="http://schemas.microsoft.com/office/powerpoint/2010/main" val="25410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BB282DD-26AF-4B45-97C8-C604973FBF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79953A-59DF-4C56-9AC6-FCB9C38E24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3611CE-E18B-4196-AB93-8039BF341C36}"/>
              </a:ext>
            </a:extLst>
          </p:cNvPr>
          <p:cNvSpPr>
            <a:spLocks noGrp="1" noChangeArrowheads="1"/>
          </p:cNvSpPr>
          <p:nvPr>
            <p:ph type="sldNum" sz="quarter" idx="12"/>
          </p:nvPr>
        </p:nvSpPr>
        <p:spPr>
          <a:ln/>
        </p:spPr>
        <p:txBody>
          <a:bodyPr/>
          <a:lstStyle>
            <a:lvl1pPr>
              <a:defRPr/>
            </a:lvl1pPr>
          </a:lstStyle>
          <a:p>
            <a:fld id="{CCC810DD-8F5A-45BE-A508-768B8AF436DF}" type="slidenum">
              <a:rPr lang="en-US" altLang="en-US"/>
              <a:pPr/>
              <a:t>‹#›</a:t>
            </a:fld>
            <a:endParaRPr lang="en-US" altLang="en-US"/>
          </a:p>
        </p:txBody>
      </p:sp>
    </p:spTree>
    <p:extLst>
      <p:ext uri="{BB962C8B-B14F-4D97-AF65-F5344CB8AC3E}">
        <p14:creationId xmlns:p14="http://schemas.microsoft.com/office/powerpoint/2010/main" val="161277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4928276-8A68-4E75-BB48-E7789A6BCC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EB499C0-85E3-4546-B5B5-55279CE6B5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64A10E-717F-4DEE-A7BD-995D0B27B791}"/>
              </a:ext>
            </a:extLst>
          </p:cNvPr>
          <p:cNvSpPr>
            <a:spLocks noGrp="1" noChangeArrowheads="1"/>
          </p:cNvSpPr>
          <p:nvPr>
            <p:ph type="sldNum" sz="quarter" idx="12"/>
          </p:nvPr>
        </p:nvSpPr>
        <p:spPr>
          <a:ln/>
        </p:spPr>
        <p:txBody>
          <a:bodyPr/>
          <a:lstStyle>
            <a:lvl1pPr>
              <a:defRPr/>
            </a:lvl1pPr>
          </a:lstStyle>
          <a:p>
            <a:fld id="{BF56F4D9-D9FD-489F-8C40-578A29F77337}" type="slidenum">
              <a:rPr lang="en-US" altLang="en-US"/>
              <a:pPr/>
              <a:t>‹#›</a:t>
            </a:fld>
            <a:endParaRPr lang="en-US" altLang="en-US"/>
          </a:p>
        </p:txBody>
      </p:sp>
    </p:spTree>
    <p:extLst>
      <p:ext uri="{BB962C8B-B14F-4D97-AF65-F5344CB8AC3E}">
        <p14:creationId xmlns:p14="http://schemas.microsoft.com/office/powerpoint/2010/main" val="399500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8C4ADF3-8B67-4267-B7BA-F86CB368981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E035DC9-B342-4127-BC5C-C1FFDCEF7A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FEAF086-2401-4D66-9AFD-81FC2CD9C28B}"/>
              </a:ext>
            </a:extLst>
          </p:cNvPr>
          <p:cNvSpPr>
            <a:spLocks noGrp="1" noChangeArrowheads="1"/>
          </p:cNvSpPr>
          <p:nvPr>
            <p:ph type="sldNum" sz="quarter" idx="12"/>
          </p:nvPr>
        </p:nvSpPr>
        <p:spPr>
          <a:ln/>
        </p:spPr>
        <p:txBody>
          <a:bodyPr/>
          <a:lstStyle>
            <a:lvl1pPr>
              <a:defRPr/>
            </a:lvl1pPr>
          </a:lstStyle>
          <a:p>
            <a:fld id="{3F64DC91-341E-4607-BCED-FD6F8D924DD2}" type="slidenum">
              <a:rPr lang="en-US" altLang="en-US"/>
              <a:pPr/>
              <a:t>‹#›</a:t>
            </a:fld>
            <a:endParaRPr lang="en-US" altLang="en-US"/>
          </a:p>
        </p:txBody>
      </p:sp>
    </p:spTree>
    <p:extLst>
      <p:ext uri="{BB962C8B-B14F-4D97-AF65-F5344CB8AC3E}">
        <p14:creationId xmlns:p14="http://schemas.microsoft.com/office/powerpoint/2010/main" val="216447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F5C5783-1030-456F-A72E-E00F528A049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ADBD7F4-422A-40A3-A307-17FB11F510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BA85603-5027-4072-A182-7274FDE9E45D}"/>
              </a:ext>
            </a:extLst>
          </p:cNvPr>
          <p:cNvSpPr>
            <a:spLocks noGrp="1" noChangeArrowheads="1"/>
          </p:cNvSpPr>
          <p:nvPr>
            <p:ph type="sldNum" sz="quarter" idx="12"/>
          </p:nvPr>
        </p:nvSpPr>
        <p:spPr>
          <a:ln/>
        </p:spPr>
        <p:txBody>
          <a:bodyPr/>
          <a:lstStyle>
            <a:lvl1pPr>
              <a:defRPr/>
            </a:lvl1pPr>
          </a:lstStyle>
          <a:p>
            <a:fld id="{8ECE48A0-4198-458F-B3A2-CD3945CD03A2}" type="slidenum">
              <a:rPr lang="en-US" altLang="en-US"/>
              <a:pPr/>
              <a:t>‹#›</a:t>
            </a:fld>
            <a:endParaRPr lang="en-US" altLang="en-US"/>
          </a:p>
        </p:txBody>
      </p:sp>
    </p:spTree>
    <p:extLst>
      <p:ext uri="{BB962C8B-B14F-4D97-AF65-F5344CB8AC3E}">
        <p14:creationId xmlns:p14="http://schemas.microsoft.com/office/powerpoint/2010/main" val="223383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3F2129-5BBB-4C71-AD2D-0863092B0FD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776CA57-861B-4F1E-AED4-93C37F2EFC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21B1025-5847-48B0-B302-9A73D6268672}"/>
              </a:ext>
            </a:extLst>
          </p:cNvPr>
          <p:cNvSpPr>
            <a:spLocks noGrp="1" noChangeArrowheads="1"/>
          </p:cNvSpPr>
          <p:nvPr>
            <p:ph type="sldNum" sz="quarter" idx="12"/>
          </p:nvPr>
        </p:nvSpPr>
        <p:spPr>
          <a:ln/>
        </p:spPr>
        <p:txBody>
          <a:bodyPr/>
          <a:lstStyle>
            <a:lvl1pPr>
              <a:defRPr/>
            </a:lvl1pPr>
          </a:lstStyle>
          <a:p>
            <a:fld id="{A9DF9C7C-AAD7-41A9-8456-5DE7A6EB944C}" type="slidenum">
              <a:rPr lang="en-US" altLang="en-US"/>
              <a:pPr/>
              <a:t>‹#›</a:t>
            </a:fld>
            <a:endParaRPr lang="en-US" altLang="en-US"/>
          </a:p>
        </p:txBody>
      </p:sp>
    </p:spTree>
    <p:extLst>
      <p:ext uri="{BB962C8B-B14F-4D97-AF65-F5344CB8AC3E}">
        <p14:creationId xmlns:p14="http://schemas.microsoft.com/office/powerpoint/2010/main" val="160911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063139-636E-44B5-A6BD-E99A2650D7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A0B8C3-3718-4AA3-9FDB-DEF2F0043B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14710F-BF05-4670-A754-068C0B1A074E}"/>
              </a:ext>
            </a:extLst>
          </p:cNvPr>
          <p:cNvSpPr>
            <a:spLocks noGrp="1" noChangeArrowheads="1"/>
          </p:cNvSpPr>
          <p:nvPr>
            <p:ph type="sldNum" sz="quarter" idx="12"/>
          </p:nvPr>
        </p:nvSpPr>
        <p:spPr>
          <a:ln/>
        </p:spPr>
        <p:txBody>
          <a:bodyPr/>
          <a:lstStyle>
            <a:lvl1pPr>
              <a:defRPr/>
            </a:lvl1pPr>
          </a:lstStyle>
          <a:p>
            <a:fld id="{7E4E8C9B-50C2-45D7-812E-464CDB5599BA}" type="slidenum">
              <a:rPr lang="en-US" altLang="en-US"/>
              <a:pPr/>
              <a:t>‹#›</a:t>
            </a:fld>
            <a:endParaRPr lang="en-US" altLang="en-US"/>
          </a:p>
        </p:txBody>
      </p:sp>
    </p:spTree>
    <p:extLst>
      <p:ext uri="{BB962C8B-B14F-4D97-AF65-F5344CB8AC3E}">
        <p14:creationId xmlns:p14="http://schemas.microsoft.com/office/powerpoint/2010/main" val="206119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3E3189-8E2A-439A-BDE6-3557B8BB8E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9826B1-F35B-414F-80E9-33E5A81B62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973027-CC40-443D-BE22-14B15786103B}"/>
              </a:ext>
            </a:extLst>
          </p:cNvPr>
          <p:cNvSpPr>
            <a:spLocks noGrp="1" noChangeArrowheads="1"/>
          </p:cNvSpPr>
          <p:nvPr>
            <p:ph type="sldNum" sz="quarter" idx="12"/>
          </p:nvPr>
        </p:nvSpPr>
        <p:spPr>
          <a:ln/>
        </p:spPr>
        <p:txBody>
          <a:bodyPr/>
          <a:lstStyle>
            <a:lvl1pPr>
              <a:defRPr/>
            </a:lvl1pPr>
          </a:lstStyle>
          <a:p>
            <a:fld id="{E34C4F89-ECD4-4DF2-BE7C-BF6F7ACA2367}" type="slidenum">
              <a:rPr lang="en-US" altLang="en-US"/>
              <a:pPr/>
              <a:t>‹#›</a:t>
            </a:fld>
            <a:endParaRPr lang="en-US" altLang="en-US"/>
          </a:p>
        </p:txBody>
      </p:sp>
    </p:spTree>
    <p:extLst>
      <p:ext uri="{BB962C8B-B14F-4D97-AF65-F5344CB8AC3E}">
        <p14:creationId xmlns:p14="http://schemas.microsoft.com/office/powerpoint/2010/main" val="296366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075B603-A838-446F-A369-E3885427D09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A44A85-6C6D-45DB-A782-CFB636EB9B6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9AFBA7-618B-488D-A6A2-8D3A5F409EA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1FB6132F-FB89-456B-B676-8964CC5EC63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B5B08553-A9DA-48E2-A3BC-FB5CAF37B73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83A77AED-991F-4B33-A03A-44538DFD80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usd80.com/Page/2247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jpeg"/><Relationship Id="rId7"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11.png"/><Relationship Id="rId4" Type="http://schemas.openxmlformats.org/officeDocument/2006/relationships/hyperlink" Target="http://chandlerdonation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cusd80.com/Page/22463" TargetMode="External"/><Relationship Id="rId4" Type="http://schemas.openxmlformats.org/officeDocument/2006/relationships/hyperlink" Target="mailto:Dafoe.wendy@cusd80.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mazon.com/hz/wishlist/ls/3EOCTVEMEH9KF?ref_=wl_sha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usd80.com/Domain/349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CD60A071-F652-4830-B5A8-A5CF5692C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45"/>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6">
            <a:extLst>
              <a:ext uri="{FF2B5EF4-FFF2-40B4-BE49-F238E27FC236}">
                <a16:creationId xmlns:a16="http://schemas.microsoft.com/office/drawing/2014/main" id="{C8956D65-4BE0-4E5E-AC96-DA3A4322A3D8}"/>
              </a:ext>
            </a:extLst>
          </p:cNvPr>
          <p:cNvSpPr>
            <a:spLocks noChangeArrowheads="1"/>
          </p:cNvSpPr>
          <p:nvPr/>
        </p:nvSpPr>
        <p:spPr bwMode="auto">
          <a:xfrm>
            <a:off x="685800" y="990600"/>
            <a:ext cx="525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4100" name="Rectangle 7">
            <a:extLst>
              <a:ext uri="{FF2B5EF4-FFF2-40B4-BE49-F238E27FC236}">
                <a16:creationId xmlns:a16="http://schemas.microsoft.com/office/drawing/2014/main" id="{1A654421-3E4C-4157-99DB-4D0455C02D0E}"/>
              </a:ext>
            </a:extLst>
          </p:cNvPr>
          <p:cNvSpPr>
            <a:spLocks noChangeArrowheads="1"/>
          </p:cNvSpPr>
          <p:nvPr/>
        </p:nvSpPr>
        <p:spPr bwMode="auto">
          <a:xfrm>
            <a:off x="1981200" y="4953000"/>
            <a:ext cx="525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4101" name="Rectangle 8">
            <a:extLst>
              <a:ext uri="{FF2B5EF4-FFF2-40B4-BE49-F238E27FC236}">
                <a16:creationId xmlns:a16="http://schemas.microsoft.com/office/drawing/2014/main" id="{4EDA0CCD-2C6D-49FA-902F-8860A788E90B}"/>
              </a:ext>
            </a:extLst>
          </p:cNvPr>
          <p:cNvSpPr>
            <a:spLocks noChangeArrowheads="1"/>
          </p:cNvSpPr>
          <p:nvPr/>
        </p:nvSpPr>
        <p:spPr bwMode="auto">
          <a:xfrm>
            <a:off x="838200" y="2209800"/>
            <a:ext cx="6858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000">
              <a:latin typeface="Comic Sans MS" panose="030F0702030302020204" pitchFamily="66" charset="0"/>
            </a:endParaRPr>
          </a:p>
        </p:txBody>
      </p:sp>
      <p:sp>
        <p:nvSpPr>
          <p:cNvPr id="4102" name="Rectangle 9">
            <a:extLst>
              <a:ext uri="{FF2B5EF4-FFF2-40B4-BE49-F238E27FC236}">
                <a16:creationId xmlns:a16="http://schemas.microsoft.com/office/drawing/2014/main" id="{740F0923-4A47-4231-A1AC-53858187FCEB}"/>
              </a:ext>
            </a:extLst>
          </p:cNvPr>
          <p:cNvSpPr>
            <a:spLocks noGrp="1" noChangeArrowheads="1"/>
          </p:cNvSpPr>
          <p:nvPr>
            <p:ph type="title"/>
          </p:nvPr>
        </p:nvSpPr>
        <p:spPr>
          <a:xfrm>
            <a:off x="533400" y="609600"/>
            <a:ext cx="6400800" cy="1219200"/>
          </a:xfrm>
          <a:noFill/>
        </p:spPr>
        <p:txBody>
          <a:bodyPr/>
          <a:lstStyle/>
          <a:p>
            <a:pPr eaLnBrk="1" hangingPunct="1"/>
            <a:r>
              <a:rPr lang="en-US" altLang="en-US" sz="3200" dirty="0">
                <a:solidFill>
                  <a:srgbClr val="FF0000"/>
                </a:solidFill>
              </a:rPr>
              <a:t>* Meet the Teacher Directions </a:t>
            </a:r>
            <a:r>
              <a:rPr lang="en-US" altLang="en-US" sz="3200" dirty="0"/>
              <a:t>Welcome 1</a:t>
            </a:r>
            <a:r>
              <a:rPr lang="en-US" altLang="en-US" sz="3200" baseline="30000" dirty="0"/>
              <a:t>st</a:t>
            </a:r>
            <a:r>
              <a:rPr lang="en-US" altLang="en-US" sz="3200" dirty="0"/>
              <a:t> Grade Families!</a:t>
            </a:r>
          </a:p>
        </p:txBody>
      </p:sp>
      <p:sp>
        <p:nvSpPr>
          <p:cNvPr id="2" name="Rectangle 1">
            <a:extLst>
              <a:ext uri="{FF2B5EF4-FFF2-40B4-BE49-F238E27FC236}">
                <a16:creationId xmlns:a16="http://schemas.microsoft.com/office/drawing/2014/main" id="{8D0E7C2C-A147-4D1E-B79D-E1ADD75F1B84}"/>
              </a:ext>
            </a:extLst>
          </p:cNvPr>
          <p:cNvSpPr/>
          <p:nvPr/>
        </p:nvSpPr>
        <p:spPr>
          <a:xfrm>
            <a:off x="685800" y="1701114"/>
            <a:ext cx="6858000" cy="4450449"/>
          </a:xfrm>
          <a:prstGeom prst="rect">
            <a:avLst/>
          </a:prstGeom>
        </p:spPr>
        <p:txBody>
          <a:bodyPr>
            <a:spAutoFit/>
          </a:bodyPr>
          <a:lstStyle/>
          <a:p>
            <a:pPr marL="609600" indent="-609600" eaLnBrk="1" hangingPunct="1">
              <a:lnSpc>
                <a:spcPct val="80000"/>
              </a:lnSpc>
              <a:buFontTx/>
              <a:buChar char="•"/>
              <a:defRPr/>
            </a:pPr>
            <a:r>
              <a:rPr lang="en-US" sz="1600" dirty="0">
                <a:latin typeface="Arial" charset="0"/>
              </a:rPr>
              <a:t>Please check</a:t>
            </a:r>
            <a:r>
              <a:rPr lang="en-US" sz="1600" b="1" u="sng" dirty="0">
                <a:latin typeface="Arial" charset="0"/>
              </a:rPr>
              <a:t> </a:t>
            </a:r>
            <a:r>
              <a:rPr lang="en-US" sz="1600" dirty="0">
                <a:latin typeface="Arial" charset="0"/>
              </a:rPr>
              <a:t>how your child will get home from school and your email address.  Please make any changes with red ink.</a:t>
            </a:r>
          </a:p>
          <a:p>
            <a:pPr marL="609600" indent="-609600" eaLnBrk="1" hangingPunct="1">
              <a:lnSpc>
                <a:spcPct val="80000"/>
              </a:lnSpc>
              <a:buFontTx/>
              <a:buChar char="•"/>
              <a:defRPr/>
            </a:pPr>
            <a:endParaRPr lang="en-US" sz="1600" dirty="0">
              <a:latin typeface="Arial" charset="0"/>
            </a:endParaRPr>
          </a:p>
          <a:p>
            <a:pPr marL="609600" indent="-609600" eaLnBrk="1" hangingPunct="1">
              <a:lnSpc>
                <a:spcPct val="80000"/>
              </a:lnSpc>
              <a:buFontTx/>
              <a:buChar char="•"/>
              <a:defRPr/>
            </a:pPr>
            <a:r>
              <a:rPr lang="en-US" sz="1600" dirty="0">
                <a:latin typeface="Arial" charset="0"/>
              </a:rPr>
              <a:t>I am updating my National Board Certificate this year. You may fill out and sign the Student release paper (you can send it in later). </a:t>
            </a:r>
          </a:p>
          <a:p>
            <a:pPr eaLnBrk="1" hangingPunct="1">
              <a:lnSpc>
                <a:spcPct val="80000"/>
              </a:lnSpc>
              <a:defRPr/>
            </a:pPr>
            <a:endParaRPr lang="en-US" sz="1600" dirty="0">
              <a:latin typeface="Arial" charset="0"/>
            </a:endParaRPr>
          </a:p>
          <a:p>
            <a:pPr marL="609600" indent="-609600" eaLnBrk="1" hangingPunct="1">
              <a:lnSpc>
                <a:spcPct val="80000"/>
              </a:lnSpc>
              <a:buFontTx/>
              <a:buChar char="•"/>
              <a:defRPr/>
            </a:pPr>
            <a:r>
              <a:rPr lang="en-US" sz="1600" dirty="0">
                <a:latin typeface="Arial" charset="0"/>
              </a:rPr>
              <a:t>You may sign up to be a volunteer on the sheet in your packet. </a:t>
            </a:r>
          </a:p>
          <a:p>
            <a:pPr eaLnBrk="1" hangingPunct="1">
              <a:lnSpc>
                <a:spcPct val="80000"/>
              </a:lnSpc>
              <a:defRPr/>
            </a:pPr>
            <a:r>
              <a:rPr lang="en-US" sz="1600" dirty="0">
                <a:latin typeface="Arial" charset="0"/>
                <a:sym typeface="Wingdings" pitchFamily="2" charset="2"/>
              </a:rPr>
              <a:t>           I will email family members who are interesting in volunteering. </a:t>
            </a:r>
          </a:p>
          <a:p>
            <a:pPr eaLnBrk="1" hangingPunct="1">
              <a:lnSpc>
                <a:spcPct val="80000"/>
              </a:lnSpc>
              <a:defRPr/>
            </a:pPr>
            <a:endParaRPr lang="en-US" sz="1600" dirty="0">
              <a:latin typeface="Arial" charset="0"/>
            </a:endParaRPr>
          </a:p>
          <a:p>
            <a:pPr marL="609600" indent="-609600" eaLnBrk="1" hangingPunct="1">
              <a:lnSpc>
                <a:spcPct val="80000"/>
              </a:lnSpc>
              <a:buFontTx/>
              <a:buChar char="•"/>
              <a:defRPr/>
            </a:pPr>
            <a:r>
              <a:rPr lang="en-US" sz="1600" dirty="0">
                <a:latin typeface="Arial" charset="0"/>
              </a:rPr>
              <a:t>Have your child write his/her nametag and pick a desk.  </a:t>
            </a:r>
            <a:r>
              <a:rPr lang="en-US" sz="1600" dirty="0"/>
              <a:t>The packets on the desk are yours and includes homework for you and your child.  Please take it home today.  Feel free to look through the packet and ask any questions.</a:t>
            </a:r>
          </a:p>
          <a:p>
            <a:pPr eaLnBrk="1" hangingPunct="1">
              <a:lnSpc>
                <a:spcPct val="80000"/>
              </a:lnSpc>
              <a:defRPr/>
            </a:pPr>
            <a:endParaRPr lang="en-US" sz="1600" dirty="0">
              <a:latin typeface="Arial" charset="0"/>
            </a:endParaRPr>
          </a:p>
          <a:p>
            <a:pPr marL="609600" indent="-609600" eaLnBrk="1" hangingPunct="1">
              <a:lnSpc>
                <a:spcPct val="80000"/>
              </a:lnSpc>
              <a:buFontTx/>
              <a:buChar char="•"/>
              <a:defRPr/>
            </a:pPr>
            <a:r>
              <a:rPr lang="en-US" sz="1600" dirty="0">
                <a:latin typeface="Arial" charset="0"/>
              </a:rPr>
              <a:t>If you would like to donate an item to our class, please see my Amazon wish list.</a:t>
            </a:r>
          </a:p>
          <a:p>
            <a:pPr eaLnBrk="1" hangingPunct="1">
              <a:lnSpc>
                <a:spcPct val="80000"/>
              </a:lnSpc>
              <a:defRPr/>
            </a:pPr>
            <a:endParaRPr lang="en-US" sz="1600" dirty="0">
              <a:latin typeface="Arial" charset="0"/>
            </a:endParaRPr>
          </a:p>
          <a:p>
            <a:pPr marL="609600" indent="-609600" eaLnBrk="1" hangingPunct="1">
              <a:lnSpc>
                <a:spcPct val="80000"/>
              </a:lnSpc>
              <a:buFontTx/>
              <a:buChar char="•"/>
              <a:defRPr/>
            </a:pPr>
            <a:r>
              <a:rPr lang="en-US" sz="1600" dirty="0">
                <a:latin typeface="Arial" charset="0"/>
              </a:rPr>
              <a:t>Have your child visit Mrs. Dafoe!</a:t>
            </a:r>
          </a:p>
          <a:p>
            <a:pPr marL="609600" indent="-609600" eaLnBrk="1" hangingPunct="1">
              <a:lnSpc>
                <a:spcPct val="80000"/>
              </a:lnSpc>
              <a:buFontTx/>
              <a:buChar char="•"/>
              <a:defRPr/>
            </a:pPr>
            <a:endParaRPr lang="en-US" sz="1600" dirty="0">
              <a:latin typeface="Arial" charset="0"/>
            </a:endParaRPr>
          </a:p>
          <a:p>
            <a:pPr marL="609600" indent="-609600" eaLnBrk="1" hangingPunct="1">
              <a:lnSpc>
                <a:spcPct val="80000"/>
              </a:lnSpc>
              <a:buFontTx/>
              <a:buChar char="•"/>
              <a:defRPr/>
            </a:pPr>
            <a:r>
              <a:rPr lang="en-US" sz="1600" dirty="0">
                <a:latin typeface="Arial" charset="0"/>
              </a:rPr>
              <a:t>Please feel free to look at the curriculum materials on the front table…don’t hesitate to ask any questions.</a:t>
            </a:r>
          </a:p>
          <a:p>
            <a:pPr marL="609600" indent="-609600" eaLnBrk="1" hangingPunct="1">
              <a:lnSpc>
                <a:spcPct val="80000"/>
              </a:lnSpc>
              <a:buFontTx/>
              <a:buChar char="•"/>
              <a:defRPr/>
            </a:pPr>
            <a:endParaRPr lang="en-US"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AA9CCCD7-CA09-418F-B0DA-707F9E4A1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a:extLst>
              <a:ext uri="{FF2B5EF4-FFF2-40B4-BE49-F238E27FC236}">
                <a16:creationId xmlns:a16="http://schemas.microsoft.com/office/drawing/2014/main" id="{C34F58C8-D1AA-4B1B-814E-8EBCBD579E11}"/>
              </a:ext>
            </a:extLst>
          </p:cNvPr>
          <p:cNvSpPr txBox="1">
            <a:spLocks noChangeArrowheads="1"/>
          </p:cNvSpPr>
          <p:nvPr/>
        </p:nvSpPr>
        <p:spPr bwMode="auto">
          <a:xfrm>
            <a:off x="2438400" y="7620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4800" u="sng">
                <a:latin typeface="Comic Sans MS" panose="030F0702030302020204" pitchFamily="66" charset="0"/>
              </a:rPr>
              <a:t>Clip Chart</a:t>
            </a:r>
          </a:p>
        </p:txBody>
      </p:sp>
      <p:pic>
        <p:nvPicPr>
          <p:cNvPr id="17412" name="Picture 5" descr="Clip Chart Discipline Letter.pdf">
            <a:extLst>
              <a:ext uri="{FF2B5EF4-FFF2-40B4-BE49-F238E27FC236}">
                <a16:creationId xmlns:a16="http://schemas.microsoft.com/office/drawing/2014/main" id="{60726E19-0D7D-4DF6-82F9-64B508BDDEFF}"/>
              </a:ext>
            </a:extLst>
          </p:cNvPr>
          <p:cNvPicPr>
            <a:picLocks noChangeAspect="1"/>
          </p:cNvPicPr>
          <p:nvPr/>
        </p:nvPicPr>
        <p:blipFill>
          <a:blip r:embed="rId4">
            <a:extLst>
              <a:ext uri="{28A0092B-C50C-407E-A947-70E740481C1C}">
                <a14:useLocalDpi xmlns:a14="http://schemas.microsoft.com/office/drawing/2010/main" val="0"/>
              </a:ext>
            </a:extLst>
          </a:blip>
          <a:srcRect l="-238" t="21503" r="6345" b="37764"/>
          <a:stretch>
            <a:fillRect/>
          </a:stretch>
        </p:blipFill>
        <p:spPr bwMode="auto">
          <a:xfrm>
            <a:off x="1295400" y="2209800"/>
            <a:ext cx="6934200" cy="3594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3EA0959A-D116-4B7C-9AA6-C111CBBD6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a:extLst>
              <a:ext uri="{FF2B5EF4-FFF2-40B4-BE49-F238E27FC236}">
                <a16:creationId xmlns:a16="http://schemas.microsoft.com/office/drawing/2014/main" id="{95E69B76-ECA1-4D4F-A588-088DBF08E46F}"/>
              </a:ext>
            </a:extLst>
          </p:cNvPr>
          <p:cNvSpPr txBox="1">
            <a:spLocks noChangeArrowheads="1"/>
          </p:cNvSpPr>
          <p:nvPr/>
        </p:nvSpPr>
        <p:spPr bwMode="auto">
          <a:xfrm>
            <a:off x="2438400" y="7620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4800" u="sng">
                <a:latin typeface="Comic Sans MS" panose="030F0702030302020204" pitchFamily="66" charset="0"/>
              </a:rPr>
              <a:t>Clip Chart</a:t>
            </a:r>
          </a:p>
        </p:txBody>
      </p:sp>
      <p:sp>
        <p:nvSpPr>
          <p:cNvPr id="19460" name="TextBox 2">
            <a:extLst>
              <a:ext uri="{FF2B5EF4-FFF2-40B4-BE49-F238E27FC236}">
                <a16:creationId xmlns:a16="http://schemas.microsoft.com/office/drawing/2014/main" id="{E713494A-5598-4638-9D3F-FEA89A3210FC}"/>
              </a:ext>
            </a:extLst>
          </p:cNvPr>
          <p:cNvSpPr txBox="1">
            <a:spLocks noChangeArrowheads="1"/>
          </p:cNvSpPr>
          <p:nvPr/>
        </p:nvSpPr>
        <p:spPr bwMode="auto">
          <a:xfrm>
            <a:off x="762000" y="2209800"/>
            <a:ext cx="7543800" cy="3786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dirty="0">
                <a:latin typeface="Comic Sans MS" panose="030F0702030302020204" pitchFamily="66" charset="0"/>
              </a:rPr>
              <a:t> Your child has a behavior chart in their homework folder.  He or she will fill this out daily so you will see how they are doing. Likewise, there will be consequences for students that choose to break the rules such as writing a "Think about it" sheet, time out, parent contact, or in extreme cases, a visit to the principal's office.</a:t>
            </a:r>
          </a:p>
          <a:p>
            <a:pPr>
              <a:spcBef>
                <a:spcPct val="0"/>
              </a:spcBef>
              <a:buFontTx/>
              <a:buNone/>
            </a:pPr>
            <a:endParaRPr lang="en-US" altLang="en-US" sz="1600" dirty="0">
              <a:latin typeface="Comic Sans MS" panose="030F0702030302020204" pitchFamily="66" charset="0"/>
            </a:endParaRPr>
          </a:p>
          <a:p>
            <a:pPr>
              <a:spcBef>
                <a:spcPct val="0"/>
              </a:spcBef>
              <a:buFontTx/>
              <a:buNone/>
            </a:pPr>
            <a:r>
              <a:rPr lang="en-US" altLang="en-US" sz="1600" dirty="0">
                <a:latin typeface="Comic Sans MS" panose="030F0702030302020204" pitchFamily="66" charset="0"/>
              </a:rPr>
              <a:t>Positive Behavior:</a:t>
            </a:r>
          </a:p>
          <a:p>
            <a:pPr eaLnBrk="1" hangingPunct="1">
              <a:spcBef>
                <a:spcPct val="0"/>
              </a:spcBef>
              <a:buFontTx/>
              <a:buNone/>
            </a:pPr>
            <a:r>
              <a:rPr lang="en-US" altLang="en-US" sz="1600" dirty="0">
                <a:latin typeface="Comic Sans MS" panose="030F0702030302020204" pitchFamily="66" charset="0"/>
              </a:rPr>
              <a:t>First semester: Bucket Filling Cards!</a:t>
            </a:r>
          </a:p>
          <a:p>
            <a:pPr eaLnBrk="1" hangingPunct="1">
              <a:spcBef>
                <a:spcPct val="0"/>
              </a:spcBef>
              <a:buFontTx/>
              <a:buNone/>
            </a:pPr>
            <a:r>
              <a:rPr lang="en-US" altLang="en-US" sz="1600" dirty="0">
                <a:latin typeface="Comic Sans MS" panose="030F0702030302020204" pitchFamily="66" charset="0"/>
              </a:rPr>
              <a:t>	-When students make good choices, they earn punches on their “Bucket Filling Cards.” When the punch card is full, students get Treasure Box!</a:t>
            </a:r>
            <a:endParaRPr lang="en-US" altLang="en-US" sz="1600" dirty="0">
              <a:latin typeface="Comic Sans MS" panose="030F0702030302020204" pitchFamily="66" charset="0"/>
              <a:sym typeface="Wingdings" panose="05000000000000000000" pitchFamily="2" charset="2"/>
            </a:endParaRPr>
          </a:p>
          <a:p>
            <a:pPr eaLnBrk="1" hangingPunct="1">
              <a:spcBef>
                <a:spcPct val="0"/>
              </a:spcBef>
              <a:buFontTx/>
              <a:buNone/>
            </a:pPr>
            <a:endParaRPr lang="en-US" altLang="en-US" sz="1600" dirty="0">
              <a:latin typeface="Comic Sans MS" panose="030F0702030302020204" pitchFamily="66" charset="0"/>
              <a:sym typeface="Wingdings" panose="05000000000000000000" pitchFamily="2" charset="2"/>
            </a:endParaRPr>
          </a:p>
          <a:p>
            <a:pPr eaLnBrk="1" hangingPunct="1">
              <a:spcBef>
                <a:spcPct val="0"/>
              </a:spcBef>
              <a:buFontTx/>
              <a:buNone/>
            </a:pPr>
            <a:r>
              <a:rPr lang="en-US" altLang="en-US" sz="1600" dirty="0">
                <a:latin typeface="Comic Sans MS" panose="030F0702030302020204" pitchFamily="66" charset="0"/>
                <a:sym typeface="Wingdings" panose="05000000000000000000" pitchFamily="2" charset="2"/>
              </a:rPr>
              <a:t>Second semester: Dafoe Bucks!</a:t>
            </a:r>
          </a:p>
          <a:p>
            <a:pPr eaLnBrk="1" hangingPunct="1">
              <a:spcBef>
                <a:spcPct val="0"/>
              </a:spcBef>
              <a:buFontTx/>
              <a:buNone/>
            </a:pPr>
            <a:r>
              <a:rPr lang="en-US" altLang="en-US" sz="1600" dirty="0">
                <a:latin typeface="Comic Sans MS" panose="030F0702030302020204" pitchFamily="66" charset="0"/>
                <a:sym typeface="Wingdings" panose="05000000000000000000" pitchFamily="2" charset="2"/>
              </a:rPr>
              <a:t>	-When students make good choices, they earn “Dafoe Bucks” which can be spent on rewards of their choice. </a:t>
            </a:r>
            <a:r>
              <a:rPr lang="en-US" altLang="en-US" sz="1600" dirty="0">
                <a:latin typeface="Comic Sans MS" panose="030F0702030302020204" pitchFamily="66"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F3A09AF1-D82C-4E57-A3A7-652058885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a:extLst>
              <a:ext uri="{FF2B5EF4-FFF2-40B4-BE49-F238E27FC236}">
                <a16:creationId xmlns:a16="http://schemas.microsoft.com/office/drawing/2014/main" id="{E468524C-B7DD-4FC7-B10A-3777F5D0260B}"/>
              </a:ext>
            </a:extLst>
          </p:cNvPr>
          <p:cNvSpPr>
            <a:spLocks noChangeArrowheads="1"/>
          </p:cNvSpPr>
          <p:nvPr/>
        </p:nvSpPr>
        <p:spPr bwMode="auto">
          <a:xfrm>
            <a:off x="685800" y="9906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1508" name="Rectangle 7">
            <a:extLst>
              <a:ext uri="{FF2B5EF4-FFF2-40B4-BE49-F238E27FC236}">
                <a16:creationId xmlns:a16="http://schemas.microsoft.com/office/drawing/2014/main" id="{EC2A2119-AAC7-451E-BA38-EBFBE197AF02}"/>
              </a:ext>
            </a:extLst>
          </p:cNvPr>
          <p:cNvSpPr>
            <a:spLocks noChangeArrowheads="1"/>
          </p:cNvSpPr>
          <p:nvPr/>
        </p:nvSpPr>
        <p:spPr bwMode="auto">
          <a:xfrm>
            <a:off x="1981200" y="49530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1509" name="Rectangle 8">
            <a:extLst>
              <a:ext uri="{FF2B5EF4-FFF2-40B4-BE49-F238E27FC236}">
                <a16:creationId xmlns:a16="http://schemas.microsoft.com/office/drawing/2014/main" id="{72CB846F-FA14-4D42-9323-FF546A1ADFAD}"/>
              </a:ext>
            </a:extLst>
          </p:cNvPr>
          <p:cNvSpPr>
            <a:spLocks noChangeArrowheads="1"/>
          </p:cNvSpPr>
          <p:nvPr/>
        </p:nvSpPr>
        <p:spPr bwMode="auto">
          <a:xfrm>
            <a:off x="838200" y="22098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000">
              <a:latin typeface="Comic Sans MS" panose="030F0702030302020204" pitchFamily="66" charset="0"/>
            </a:endParaRPr>
          </a:p>
        </p:txBody>
      </p:sp>
      <p:sp>
        <p:nvSpPr>
          <p:cNvPr id="12" name="Title 4">
            <a:extLst>
              <a:ext uri="{FF2B5EF4-FFF2-40B4-BE49-F238E27FC236}">
                <a16:creationId xmlns:a16="http://schemas.microsoft.com/office/drawing/2014/main" id="{220012A6-6090-492E-B698-B2DD8A0D0A88}"/>
              </a:ext>
            </a:extLst>
          </p:cNvPr>
          <p:cNvSpPr>
            <a:spLocks noGrp="1"/>
          </p:cNvSpPr>
          <p:nvPr>
            <p:ph type="title"/>
          </p:nvPr>
        </p:nvSpPr>
        <p:spPr>
          <a:xfrm>
            <a:off x="762000" y="1066800"/>
            <a:ext cx="3709988" cy="609600"/>
          </a:xfrm>
        </p:spPr>
        <p:txBody>
          <a:bodyPr/>
          <a:lstStyle/>
          <a:p>
            <a:pPr>
              <a:defRPr/>
            </a:pPr>
            <a:r>
              <a:rPr lang="en-US" sz="5400" dirty="0">
                <a:solidFill>
                  <a:schemeClr val="tx2">
                    <a:tint val="100000"/>
                    <a:shade val="90000"/>
                    <a:satMod val="250000"/>
                    <a:alpha val="100000"/>
                  </a:schemeClr>
                </a:solidFill>
                <a:latin typeface="Comic Sans MS"/>
                <a:ea typeface="ＭＳ Ｐゴシック" charset="0"/>
                <a:cs typeface="Comic Sans MS"/>
              </a:rPr>
              <a:t>Homework</a:t>
            </a:r>
            <a:endParaRPr lang="en-US" sz="5400" dirty="0">
              <a:latin typeface="Comic Sans MS"/>
              <a:ea typeface="ＭＳ Ｐゴシック" charset="0"/>
              <a:cs typeface="Comic Sans MS"/>
            </a:endParaRPr>
          </a:p>
        </p:txBody>
      </p:sp>
      <p:sp>
        <p:nvSpPr>
          <p:cNvPr id="21511" name="Content Placeholder 5">
            <a:extLst>
              <a:ext uri="{FF2B5EF4-FFF2-40B4-BE49-F238E27FC236}">
                <a16:creationId xmlns:a16="http://schemas.microsoft.com/office/drawing/2014/main" id="{9687F193-4E4B-4D9A-9856-0A57BE07112E}"/>
              </a:ext>
            </a:extLst>
          </p:cNvPr>
          <p:cNvSpPr>
            <a:spLocks noGrp="1"/>
          </p:cNvSpPr>
          <p:nvPr>
            <p:ph idx="1"/>
          </p:nvPr>
        </p:nvSpPr>
        <p:spPr>
          <a:xfrm>
            <a:off x="609600" y="1677988"/>
            <a:ext cx="7772400" cy="4419600"/>
          </a:xfrm>
        </p:spPr>
        <p:txBody>
          <a:bodyPr/>
          <a:lstStyle/>
          <a:p>
            <a:pPr>
              <a:buFontTx/>
              <a:buNone/>
            </a:pPr>
            <a:r>
              <a:rPr lang="en-US" altLang="en-US" sz="1800" dirty="0">
                <a:latin typeface="Comic Sans MS" panose="030F0702030302020204" pitchFamily="66" charset="0"/>
              </a:rPr>
              <a:t>Your child will bring home a homework folder each day. This</a:t>
            </a:r>
          </a:p>
          <a:p>
            <a:pPr>
              <a:buFontTx/>
              <a:buNone/>
            </a:pPr>
            <a:r>
              <a:rPr lang="en-US" altLang="en-US" sz="1800" dirty="0">
                <a:latin typeface="Comic Sans MS" panose="030F0702030302020204" pitchFamily="66" charset="0"/>
              </a:rPr>
              <a:t>folder will help your child learn to be responsible and</a:t>
            </a:r>
          </a:p>
          <a:p>
            <a:pPr>
              <a:buFontTx/>
              <a:buNone/>
            </a:pPr>
            <a:r>
              <a:rPr lang="en-US" altLang="en-US" sz="1800" dirty="0">
                <a:latin typeface="Comic Sans MS" panose="030F0702030302020204" pitchFamily="66" charset="0"/>
              </a:rPr>
              <a:t>organized! It also provides a place to put notes or graded</a:t>
            </a:r>
          </a:p>
          <a:p>
            <a:pPr>
              <a:buFontTx/>
              <a:buNone/>
            </a:pPr>
            <a:r>
              <a:rPr lang="en-US" altLang="en-US" sz="1800" dirty="0">
                <a:latin typeface="Comic Sans MS" panose="030F0702030302020204" pitchFamily="66" charset="0"/>
              </a:rPr>
              <a:t>papers your child needs to take home or return. Please check</a:t>
            </a:r>
          </a:p>
          <a:p>
            <a:pPr>
              <a:buFontTx/>
              <a:buNone/>
            </a:pPr>
            <a:r>
              <a:rPr lang="en-US" altLang="en-US" sz="1800" dirty="0">
                <a:latin typeface="Comic Sans MS" panose="030F0702030302020204" pitchFamily="66" charset="0"/>
              </a:rPr>
              <a:t>this folder </a:t>
            </a:r>
            <a:r>
              <a:rPr lang="en-US" altLang="en-US" sz="1800" u="sng" dirty="0">
                <a:latin typeface="Comic Sans MS" panose="030F0702030302020204" pitchFamily="66" charset="0"/>
              </a:rPr>
              <a:t>daily</a:t>
            </a:r>
            <a:r>
              <a:rPr lang="en-US" altLang="en-US" sz="1800" dirty="0">
                <a:latin typeface="Comic Sans MS" panose="030F0702030302020204" pitchFamily="66" charset="0"/>
              </a:rPr>
              <a:t>! </a:t>
            </a:r>
          </a:p>
          <a:p>
            <a:pPr>
              <a:buFontTx/>
              <a:buNone/>
            </a:pPr>
            <a:r>
              <a:rPr lang="en-US" altLang="en-US" sz="1800" dirty="0">
                <a:latin typeface="Comic Sans MS" panose="030F0702030302020204" pitchFamily="66" charset="0"/>
              </a:rPr>
              <a:t>A homework packet will go home each Friday and is due back the next</a:t>
            </a:r>
          </a:p>
          <a:p>
            <a:pPr>
              <a:buFontTx/>
              <a:buNone/>
            </a:pPr>
            <a:r>
              <a:rPr lang="en-US" altLang="en-US" sz="1800" dirty="0">
                <a:latin typeface="Comic Sans MS" panose="030F0702030302020204" pitchFamily="66" charset="0"/>
              </a:rPr>
              <a:t>Friday morning. First graders are also expected to read a book of</a:t>
            </a:r>
          </a:p>
          <a:p>
            <a:pPr>
              <a:buFontTx/>
              <a:buNone/>
            </a:pPr>
            <a:r>
              <a:rPr lang="en-US" altLang="en-US" sz="1800" dirty="0">
                <a:latin typeface="Comic Sans MS" panose="030F0702030302020204" pitchFamily="66" charset="0"/>
              </a:rPr>
              <a:t>their choosing for 15 minutes per night. Research has shown daily</a:t>
            </a:r>
          </a:p>
          <a:p>
            <a:pPr>
              <a:buFontTx/>
              <a:buNone/>
            </a:pPr>
            <a:r>
              <a:rPr lang="en-US" altLang="en-US" sz="1800" dirty="0">
                <a:latin typeface="Comic Sans MS" panose="030F0702030302020204" pitchFamily="66" charset="0"/>
              </a:rPr>
              <a:t>independent reading to be one of the most important factors</a:t>
            </a:r>
          </a:p>
          <a:p>
            <a:pPr>
              <a:buFontTx/>
              <a:buNone/>
            </a:pPr>
            <a:r>
              <a:rPr lang="en-US" altLang="en-US" sz="1800" dirty="0">
                <a:latin typeface="Comic Sans MS" panose="030F0702030302020204" pitchFamily="66" charset="0"/>
              </a:rPr>
              <a:t>in predicting student success in school. </a:t>
            </a:r>
          </a:p>
          <a:p>
            <a:pPr>
              <a:buFontTx/>
              <a:buNone/>
            </a:pPr>
            <a:r>
              <a:rPr lang="en-US" altLang="en-US" sz="1800" dirty="0">
                <a:latin typeface="Comic Sans MS" panose="030F0702030302020204" pitchFamily="66" charset="0"/>
              </a:rPr>
              <a:t>Please encourage your child to read daily, and ask questions about what</a:t>
            </a:r>
          </a:p>
          <a:p>
            <a:pPr>
              <a:buFontTx/>
              <a:buNone/>
            </a:pPr>
            <a:r>
              <a:rPr lang="en-US" altLang="en-US" sz="1800" dirty="0">
                <a:latin typeface="Comic Sans MS" panose="030F0702030302020204" pitchFamily="66" charset="0"/>
              </a:rPr>
              <a:t>he/she is reading! </a:t>
            </a:r>
            <a:r>
              <a:rPr lang="en-US" altLang="en-US" sz="1800" dirty="0">
                <a:solidFill>
                  <a:srgbClr val="FF0000"/>
                </a:solidFill>
                <a:latin typeface="Comic Sans MS" panose="030F0702030302020204" pitchFamily="66" charset="0"/>
              </a:rPr>
              <a:t>Homework completion is documented on the report card and is necessary for their participation in Responsibility Club.</a:t>
            </a:r>
            <a:endParaRPr lang="en-US" altLang="en-US" sz="2000" dirty="0">
              <a:solidFill>
                <a:srgbClr val="FF0000"/>
              </a:solidFill>
              <a:latin typeface="Comic Sans MS" panose="030F0702030302020204"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AFBEEBF3-B7F5-4747-8A68-DB9A7C01F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5">
            <a:extLst>
              <a:ext uri="{FF2B5EF4-FFF2-40B4-BE49-F238E27FC236}">
                <a16:creationId xmlns:a16="http://schemas.microsoft.com/office/drawing/2014/main" id="{A8C42FE6-9AF3-4011-9869-09FDE6F3DBE3}"/>
              </a:ext>
            </a:extLst>
          </p:cNvPr>
          <p:cNvSpPr>
            <a:spLocks noChangeArrowheads="1"/>
          </p:cNvSpPr>
          <p:nvPr/>
        </p:nvSpPr>
        <p:spPr bwMode="auto">
          <a:xfrm>
            <a:off x="838200" y="762000"/>
            <a:ext cx="51816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800" dirty="0">
                <a:solidFill>
                  <a:schemeClr val="tx2"/>
                </a:solidFill>
                <a:latin typeface="Comic Sans MS" panose="030F0702030302020204" pitchFamily="66" charset="0"/>
              </a:rPr>
              <a:t>Sight Words &amp; Baggy Books</a:t>
            </a:r>
          </a:p>
        </p:txBody>
      </p:sp>
      <p:sp>
        <p:nvSpPr>
          <p:cNvPr id="23556" name="Rectangle 6">
            <a:extLst>
              <a:ext uri="{FF2B5EF4-FFF2-40B4-BE49-F238E27FC236}">
                <a16:creationId xmlns:a16="http://schemas.microsoft.com/office/drawing/2014/main" id="{45E946AE-A6CF-43AB-934F-3FF910D7A053}"/>
              </a:ext>
            </a:extLst>
          </p:cNvPr>
          <p:cNvSpPr>
            <a:spLocks noChangeArrowheads="1"/>
          </p:cNvSpPr>
          <p:nvPr/>
        </p:nvSpPr>
        <p:spPr bwMode="auto">
          <a:xfrm>
            <a:off x="2514600" y="4876800"/>
            <a:ext cx="42672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3557" name="Text Box 7">
            <a:extLst>
              <a:ext uri="{FF2B5EF4-FFF2-40B4-BE49-F238E27FC236}">
                <a16:creationId xmlns:a16="http://schemas.microsoft.com/office/drawing/2014/main" id="{B216E3D4-F841-479E-B409-D029E99C5EE3}"/>
              </a:ext>
            </a:extLst>
          </p:cNvPr>
          <p:cNvSpPr txBox="1">
            <a:spLocks noChangeArrowheads="1"/>
          </p:cNvSpPr>
          <p:nvPr/>
        </p:nvSpPr>
        <p:spPr bwMode="auto">
          <a:xfrm>
            <a:off x="990600" y="1828800"/>
            <a:ext cx="6629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en-US" altLang="en-US" sz="1800" dirty="0">
                <a:latin typeface="Comic Sans MS"/>
                <a:ea typeface="MS PGothic"/>
              </a:rPr>
              <a:t> Your child will need to practice sight words weekly.  The goal at the end of 1st grade is that your child knows at least 200 sight words and read 47 words per minute.  I have a sight word list that you practice on my website.   </a:t>
            </a:r>
            <a:endParaRPr lang="en-US" altLang="en-US" sz="1800" dirty="0">
              <a:latin typeface="Comic Sans MS" panose="030F0702030302020204" pitchFamily="66" charset="0"/>
            </a:endParaRPr>
          </a:p>
          <a:p>
            <a:pPr eaLnBrk="1" hangingPunct="1">
              <a:spcBef>
                <a:spcPct val="0"/>
              </a:spcBef>
              <a:buFontTx/>
              <a:buNone/>
            </a:pPr>
            <a:r>
              <a:rPr lang="en-US" altLang="en-US" sz="1800" dirty="0">
                <a:solidFill>
                  <a:srgbClr val="00B0F0"/>
                </a:solidFill>
                <a:latin typeface="Comic Sans MS" panose="030F0702030302020204" pitchFamily="66" charset="0"/>
                <a:hlinkClick r:id="rId4"/>
              </a:rPr>
              <a:t>http://www.cusd80.com/Page/22471</a:t>
            </a:r>
            <a:endParaRPr lang="en-US" altLang="en-US" sz="1800" dirty="0">
              <a:solidFill>
                <a:srgbClr val="00B0F0"/>
              </a:solidFill>
              <a:latin typeface="Comic Sans MS" panose="030F0702030302020204" pitchFamily="66" charset="0"/>
            </a:endParaRPr>
          </a:p>
          <a:p>
            <a:pPr eaLnBrk="1" hangingPunct="1">
              <a:spcBef>
                <a:spcPct val="0"/>
              </a:spcBef>
              <a:buFontTx/>
              <a:buNone/>
            </a:pPr>
            <a:r>
              <a:rPr lang="en-US" altLang="en-US" sz="1800" dirty="0">
                <a:latin typeface="Comic Sans MS" panose="030F0702030302020204" pitchFamily="66" charset="0"/>
              </a:rPr>
              <a:t>  </a:t>
            </a:r>
          </a:p>
          <a:p>
            <a:pPr eaLnBrk="1" hangingPunct="1">
              <a:spcBef>
                <a:spcPct val="0"/>
              </a:spcBef>
              <a:buFontTx/>
              <a:buNone/>
            </a:pPr>
            <a:endParaRPr lang="en-US" altLang="en-US" sz="1800" dirty="0">
              <a:latin typeface="Comic Sans MS" panose="030F0702030302020204" pitchFamily="66" charset="0"/>
            </a:endParaRPr>
          </a:p>
          <a:p>
            <a:pPr eaLnBrk="1" hangingPunct="1">
              <a:spcBef>
                <a:spcPct val="0"/>
              </a:spcBef>
              <a:buFontTx/>
              <a:buNone/>
            </a:pPr>
            <a:r>
              <a:rPr lang="en-US" altLang="en-US" sz="1800" dirty="0">
                <a:latin typeface="Comic Sans MS" panose="030F0702030302020204" pitchFamily="66" charset="0"/>
              </a:rPr>
              <a:t>Your child will, also, be bringing home weekly a baggy book at his or her level.  Please have your child read the baggy book, ask them questions about what they read, and then return it so they can get another one. I will assess reading levels quarterly and change book levels accordingly. </a:t>
            </a:r>
          </a:p>
          <a:p>
            <a:pPr eaLnBrk="1" hangingPunct="1">
              <a:spcBef>
                <a:spcPct val="0"/>
              </a:spcBef>
              <a:buFontTx/>
              <a:buNone/>
            </a:pPr>
            <a:r>
              <a:rPr lang="en-US" altLang="en-US" sz="1800" dirty="0">
                <a:latin typeface="Comic Sans MS" panose="030F0702030302020204" pitchFamily="66"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5235063E-42F2-43D3-80B2-9489208A5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a:extLst>
              <a:ext uri="{FF2B5EF4-FFF2-40B4-BE49-F238E27FC236}">
                <a16:creationId xmlns:a16="http://schemas.microsoft.com/office/drawing/2014/main" id="{71A6B833-CCBA-48A1-965C-EAC96FFA4B0D}"/>
              </a:ext>
            </a:extLst>
          </p:cNvPr>
          <p:cNvSpPr>
            <a:spLocks noChangeArrowheads="1"/>
          </p:cNvSpPr>
          <p:nvPr/>
        </p:nvSpPr>
        <p:spPr bwMode="auto">
          <a:xfrm>
            <a:off x="2514600" y="4800600"/>
            <a:ext cx="42672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5604" name="Rectangle 6">
            <a:extLst>
              <a:ext uri="{FF2B5EF4-FFF2-40B4-BE49-F238E27FC236}">
                <a16:creationId xmlns:a16="http://schemas.microsoft.com/office/drawing/2014/main" id="{5354C74C-8F78-497A-A9BB-B00B5F7D5CCE}"/>
              </a:ext>
            </a:extLst>
          </p:cNvPr>
          <p:cNvSpPr>
            <a:spLocks noChangeArrowheads="1"/>
          </p:cNvSpPr>
          <p:nvPr/>
        </p:nvSpPr>
        <p:spPr bwMode="auto">
          <a:xfrm>
            <a:off x="762000" y="838200"/>
            <a:ext cx="51816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5605" name="TextBox 1">
            <a:extLst>
              <a:ext uri="{FF2B5EF4-FFF2-40B4-BE49-F238E27FC236}">
                <a16:creationId xmlns:a16="http://schemas.microsoft.com/office/drawing/2014/main" id="{9A523D49-497F-4903-A27D-F02591BD7FA8}"/>
              </a:ext>
            </a:extLst>
          </p:cNvPr>
          <p:cNvSpPr txBox="1">
            <a:spLocks noChangeArrowheads="1"/>
          </p:cNvSpPr>
          <p:nvPr/>
        </p:nvSpPr>
        <p:spPr bwMode="auto">
          <a:xfrm>
            <a:off x="6324600" y="685800"/>
            <a:ext cx="2209800" cy="2308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25606" name="Text Box 7">
            <a:extLst>
              <a:ext uri="{FF2B5EF4-FFF2-40B4-BE49-F238E27FC236}">
                <a16:creationId xmlns:a16="http://schemas.microsoft.com/office/drawing/2014/main" id="{ADA39278-BB9D-41B8-81A3-3941504FBF62}"/>
              </a:ext>
            </a:extLst>
          </p:cNvPr>
          <p:cNvSpPr txBox="1">
            <a:spLocks noChangeArrowheads="1"/>
          </p:cNvSpPr>
          <p:nvPr/>
        </p:nvSpPr>
        <p:spPr bwMode="auto">
          <a:xfrm>
            <a:off x="685800" y="1517650"/>
            <a:ext cx="7543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buFontTx/>
              <a:buNone/>
            </a:pPr>
            <a:r>
              <a:rPr lang="en-US" altLang="en-US" sz="1400">
                <a:latin typeface="Comic Sans MS" panose="030F0702030302020204" pitchFamily="66" charset="0"/>
              </a:rPr>
              <a:t> 1. Fever 100 degrees or higher. A child must be fever-free for 24 hours (without medication before returning to school.)</a:t>
            </a:r>
          </a:p>
          <a:p>
            <a:pPr eaLnBrk="1" hangingPunct="1">
              <a:lnSpc>
                <a:spcPct val="90000"/>
              </a:lnSpc>
              <a:buFontTx/>
              <a:buNone/>
            </a:pPr>
            <a:r>
              <a:rPr lang="en-US" altLang="en-US" sz="1400">
                <a:latin typeface="Comic Sans MS" panose="030F0702030302020204" pitchFamily="66" charset="0"/>
              </a:rPr>
              <a:t> 2. Persistent cough.</a:t>
            </a:r>
          </a:p>
          <a:p>
            <a:pPr eaLnBrk="1" hangingPunct="1">
              <a:lnSpc>
                <a:spcPct val="90000"/>
              </a:lnSpc>
              <a:buFontTx/>
              <a:buNone/>
            </a:pPr>
            <a:r>
              <a:rPr lang="en-US" altLang="en-US" sz="1400">
                <a:latin typeface="Comic Sans MS" panose="030F0702030302020204" pitchFamily="66" charset="0"/>
              </a:rPr>
              <a:t> 3. Sore throat with fever and/or white spots on the throat-if strep throat is      diagnosed, the child must be on antibiotics for 24 hours before returning to school.</a:t>
            </a:r>
          </a:p>
          <a:p>
            <a:pPr eaLnBrk="1" hangingPunct="1">
              <a:lnSpc>
                <a:spcPct val="90000"/>
              </a:lnSpc>
              <a:buFontTx/>
              <a:buNone/>
            </a:pPr>
            <a:r>
              <a:rPr lang="en-US" altLang="en-US" sz="1400">
                <a:latin typeface="Comic Sans MS" panose="030F0702030302020204" pitchFamily="66" charset="0"/>
              </a:rPr>
              <a:t>4. Rash with fever illness, such as chicken pox, measles, etc.</a:t>
            </a:r>
          </a:p>
          <a:p>
            <a:pPr eaLnBrk="1" hangingPunct="1">
              <a:lnSpc>
                <a:spcPct val="90000"/>
              </a:lnSpc>
              <a:buFontTx/>
              <a:buNone/>
            </a:pPr>
            <a:r>
              <a:rPr lang="en-US" altLang="en-US" sz="1400">
                <a:latin typeface="Comic Sans MS" panose="030F0702030302020204" pitchFamily="66" charset="0"/>
              </a:rPr>
              <a:t>5. Nausea, vomiting, or diarrhea. A child must be free from symptoms for 24 hours before returning to school.</a:t>
            </a:r>
          </a:p>
          <a:p>
            <a:pPr eaLnBrk="1" hangingPunct="1">
              <a:lnSpc>
                <a:spcPct val="90000"/>
              </a:lnSpc>
              <a:buFontTx/>
              <a:buNone/>
            </a:pPr>
            <a:r>
              <a:rPr lang="en-US" altLang="en-US" sz="1400">
                <a:latin typeface="Comic Sans MS" panose="030F0702030302020204" pitchFamily="66" charset="0"/>
              </a:rPr>
              <a:t>6. Red, itchy, and draining eyes. If conjunctivitis or "pink eye" is diagnosed, the child must be on antibiotics for 24 hours before returning to school.</a:t>
            </a:r>
          </a:p>
          <a:p>
            <a:pPr eaLnBrk="1" hangingPunct="1">
              <a:lnSpc>
                <a:spcPct val="90000"/>
              </a:lnSpc>
              <a:buFontTx/>
              <a:buNone/>
            </a:pPr>
            <a:r>
              <a:rPr lang="en-US" altLang="en-US" sz="1400">
                <a:latin typeface="Comic Sans MS" panose="030F0702030302020204" pitchFamily="66" charset="0"/>
              </a:rPr>
              <a:t>7. Prolonged headache and/or stomachache.</a:t>
            </a:r>
          </a:p>
          <a:p>
            <a:pPr eaLnBrk="1" hangingPunct="1">
              <a:lnSpc>
                <a:spcPct val="90000"/>
              </a:lnSpc>
              <a:buFontTx/>
              <a:buNone/>
            </a:pPr>
            <a:r>
              <a:rPr lang="en-US" altLang="en-US" sz="1400">
                <a:latin typeface="Comic Sans MS" panose="030F0702030302020204" pitchFamily="66" charset="0"/>
              </a:rPr>
              <a:t>8. Swelling or pain at a level that may interfere with learning.</a:t>
            </a:r>
          </a:p>
          <a:p>
            <a:pPr eaLnBrk="1" hangingPunct="1">
              <a:lnSpc>
                <a:spcPct val="90000"/>
              </a:lnSpc>
              <a:buFontTx/>
              <a:buNone/>
            </a:pPr>
            <a:r>
              <a:rPr lang="en-US" altLang="en-US" sz="1400">
                <a:latin typeface="Comic Sans MS" panose="030F0702030302020204" pitchFamily="66" charset="0"/>
              </a:rPr>
              <a:t>9. Earache.</a:t>
            </a:r>
          </a:p>
          <a:p>
            <a:pPr eaLnBrk="1" hangingPunct="1">
              <a:lnSpc>
                <a:spcPct val="90000"/>
              </a:lnSpc>
              <a:buFontTx/>
              <a:buNone/>
            </a:pPr>
            <a:r>
              <a:rPr lang="en-US" altLang="en-US" sz="1400">
                <a:latin typeface="Comic Sans MS" panose="030F0702030302020204" pitchFamily="66" charset="0"/>
              </a:rPr>
              <a:t>10. Toothache.</a:t>
            </a:r>
          </a:p>
          <a:p>
            <a:pPr eaLnBrk="1" hangingPunct="1">
              <a:lnSpc>
                <a:spcPct val="90000"/>
              </a:lnSpc>
              <a:buFontTx/>
              <a:buNone/>
            </a:pPr>
            <a:r>
              <a:rPr lang="en-US" altLang="en-US" sz="1400">
                <a:latin typeface="Comic Sans MS" panose="030F0702030302020204" pitchFamily="66" charset="0"/>
              </a:rPr>
              <a:t>11. Head lice - A child must remain at home until treated with medicated lice shampoo and the nits are removed. The child must be cleared through the health office before returning to school.  CUSD enforces a no-nit policy.</a:t>
            </a:r>
          </a:p>
          <a:p>
            <a:pPr eaLnBrk="1" hangingPunct="1">
              <a:lnSpc>
                <a:spcPct val="90000"/>
              </a:lnSpc>
              <a:buFontTx/>
              <a:buNone/>
            </a:pPr>
            <a:r>
              <a:rPr lang="en-US" altLang="en-US" sz="1400">
                <a:latin typeface="Comic Sans MS" panose="030F0702030302020204" pitchFamily="66" charset="0"/>
              </a:rPr>
              <a:t>                        </a:t>
            </a:r>
          </a:p>
          <a:p>
            <a:pPr eaLnBrk="1" hangingPunct="1">
              <a:lnSpc>
                <a:spcPct val="90000"/>
              </a:lnSpc>
              <a:buFontTx/>
              <a:buNone/>
            </a:pPr>
            <a:r>
              <a:rPr lang="en-US" altLang="en-US" sz="1400">
                <a:latin typeface="Comic Sans MS" panose="030F0702030302020204" pitchFamily="66" charset="0"/>
              </a:rPr>
              <a:t> </a:t>
            </a:r>
          </a:p>
        </p:txBody>
      </p:sp>
      <p:sp>
        <p:nvSpPr>
          <p:cNvPr id="25607" name="Text Box 8">
            <a:extLst>
              <a:ext uri="{FF2B5EF4-FFF2-40B4-BE49-F238E27FC236}">
                <a16:creationId xmlns:a16="http://schemas.microsoft.com/office/drawing/2014/main" id="{90EA6643-71AA-44FD-B278-EE56E3E4B3C5}"/>
              </a:ext>
            </a:extLst>
          </p:cNvPr>
          <p:cNvSpPr txBox="1">
            <a:spLocks noChangeArrowheads="1"/>
          </p:cNvSpPr>
          <p:nvPr/>
        </p:nvSpPr>
        <p:spPr bwMode="auto">
          <a:xfrm>
            <a:off x="609600" y="609600"/>
            <a:ext cx="8382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buFontTx/>
              <a:buNone/>
            </a:pPr>
            <a:r>
              <a:rPr lang="en-US" altLang="en-US">
                <a:solidFill>
                  <a:schemeClr val="tx2"/>
                </a:solidFill>
                <a:latin typeface="Comic Sans MS" panose="030F0702030302020204" pitchFamily="66" charset="0"/>
              </a:rPr>
              <a:t>Healthy Kids </a:t>
            </a:r>
          </a:p>
          <a:p>
            <a:pPr eaLnBrk="1" hangingPunct="1">
              <a:lnSpc>
                <a:spcPct val="90000"/>
              </a:lnSpc>
              <a:buFontTx/>
              <a:buNone/>
            </a:pPr>
            <a:r>
              <a:rPr lang="en-US" altLang="en-US" sz="1400">
                <a:latin typeface="Comic Sans MS" panose="030F0702030302020204" pitchFamily="66" charset="0"/>
              </a:rPr>
              <a:t>A child must not be in school and will be sent home if the following condition(s) are present:</a:t>
            </a:r>
          </a:p>
          <a:p>
            <a:pPr eaLnBrk="1" hangingPunct="1">
              <a:spcBef>
                <a:spcPct val="50000"/>
              </a:spcBef>
              <a:buFontTx/>
              <a:buNone/>
            </a:pPr>
            <a:endParaRPr lang="en-US" altLang="en-US">
              <a:solidFill>
                <a:schemeClr val="tx2"/>
              </a:solidFill>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4CDED573-423F-4289-935F-0E72E716D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7">
            <a:extLst>
              <a:ext uri="{FF2B5EF4-FFF2-40B4-BE49-F238E27FC236}">
                <a16:creationId xmlns:a16="http://schemas.microsoft.com/office/drawing/2014/main" id="{2703412D-BD86-41BD-8809-26C9A3BD1957}"/>
              </a:ext>
            </a:extLst>
          </p:cNvPr>
          <p:cNvSpPr>
            <a:spLocks noChangeArrowheads="1"/>
          </p:cNvSpPr>
          <p:nvPr/>
        </p:nvSpPr>
        <p:spPr bwMode="auto">
          <a:xfrm>
            <a:off x="1981200" y="49530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7652" name="Title 6">
            <a:extLst>
              <a:ext uri="{FF2B5EF4-FFF2-40B4-BE49-F238E27FC236}">
                <a16:creationId xmlns:a16="http://schemas.microsoft.com/office/drawing/2014/main" id="{BAD8EFA2-EFEB-470D-9636-7E1E53702446}"/>
              </a:ext>
            </a:extLst>
          </p:cNvPr>
          <p:cNvSpPr>
            <a:spLocks noGrp="1"/>
          </p:cNvSpPr>
          <p:nvPr>
            <p:ph type="title"/>
          </p:nvPr>
        </p:nvSpPr>
        <p:spPr>
          <a:xfrm>
            <a:off x="685800" y="609600"/>
            <a:ext cx="5334000" cy="971550"/>
          </a:xfrm>
          <a:solidFill>
            <a:schemeClr val="bg1"/>
          </a:solidFill>
        </p:spPr>
        <p:txBody>
          <a:bodyPr/>
          <a:lstStyle/>
          <a:p>
            <a:pPr eaLnBrk="1" hangingPunct="1"/>
            <a:r>
              <a:rPr lang="en-US" altLang="en-US" sz="6000">
                <a:solidFill>
                  <a:srgbClr val="000000"/>
                </a:solidFill>
                <a:latin typeface="Comic Sans MS" panose="030F0702030302020204" pitchFamily="66" charset="0"/>
              </a:rPr>
              <a:t>Specials</a:t>
            </a:r>
          </a:p>
        </p:txBody>
      </p:sp>
      <p:sp>
        <p:nvSpPr>
          <p:cNvPr id="27653" name="Rectangle 7">
            <a:extLst>
              <a:ext uri="{FF2B5EF4-FFF2-40B4-BE49-F238E27FC236}">
                <a16:creationId xmlns:a16="http://schemas.microsoft.com/office/drawing/2014/main" id="{D10C1162-AD34-4607-9EC7-1D49F1355A8A}"/>
              </a:ext>
            </a:extLst>
          </p:cNvPr>
          <p:cNvSpPr>
            <a:spLocks noChangeArrowheads="1"/>
          </p:cNvSpPr>
          <p:nvPr/>
        </p:nvSpPr>
        <p:spPr bwMode="auto">
          <a:xfrm>
            <a:off x="6172200" y="533400"/>
            <a:ext cx="2362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pic>
        <p:nvPicPr>
          <p:cNvPr id="27654" name="Picture 17" descr="loopy-border.png">
            <a:extLst>
              <a:ext uri="{FF2B5EF4-FFF2-40B4-BE49-F238E27FC236}">
                <a16:creationId xmlns:a16="http://schemas.microsoft.com/office/drawing/2014/main" id="{6EBA0A94-5D74-43C0-A208-E0E54B1485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1676400"/>
            <a:ext cx="60594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descr="C:\Users\Owner\Pictures\Microsoft Clip Organizer\j0404129.wmf">
            <a:extLst>
              <a:ext uri="{FF2B5EF4-FFF2-40B4-BE49-F238E27FC236}">
                <a16:creationId xmlns:a16="http://schemas.microsoft.com/office/drawing/2014/main" id="{8FA7E44D-3001-4A93-BA65-B4A5ED487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191000"/>
            <a:ext cx="15224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5" descr="C:\Users\Owner\Pictures\Microsoft Clip Organizer\j0430049.wmf">
            <a:extLst>
              <a:ext uri="{FF2B5EF4-FFF2-40B4-BE49-F238E27FC236}">
                <a16:creationId xmlns:a16="http://schemas.microsoft.com/office/drawing/2014/main" id="{984B931E-CD9C-4E32-A3BA-09FE59EC56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9963" y="3097213"/>
            <a:ext cx="12160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7" descr="C:\Users\Owner\Pictures\Microsoft Clip Organizer\j0424236.wmf">
            <a:extLst>
              <a:ext uri="{FF2B5EF4-FFF2-40B4-BE49-F238E27FC236}">
                <a16:creationId xmlns:a16="http://schemas.microsoft.com/office/drawing/2014/main" id="{FF6789A9-E687-4371-9C74-42B0899927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5688" y="1863725"/>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1" descr="C:\Users\Owner\Pictures\Microsoft Clip Organizer\j0232519.wmf">
            <a:extLst>
              <a:ext uri="{FF2B5EF4-FFF2-40B4-BE49-F238E27FC236}">
                <a16:creationId xmlns:a16="http://schemas.microsoft.com/office/drawing/2014/main" id="{A1308D7A-FD34-4FD3-8A67-159F7DAFC3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762000"/>
            <a:ext cx="10969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5">
            <a:extLst>
              <a:ext uri="{FF2B5EF4-FFF2-40B4-BE49-F238E27FC236}">
                <a16:creationId xmlns:a16="http://schemas.microsoft.com/office/drawing/2014/main" id="{0EE7ED7D-A075-4666-ADC9-F7E7193BC691}"/>
              </a:ext>
            </a:extLst>
          </p:cNvPr>
          <p:cNvSpPr txBox="1">
            <a:spLocks noChangeArrowheads="1"/>
          </p:cNvSpPr>
          <p:nvPr/>
        </p:nvSpPr>
        <p:spPr bwMode="auto">
          <a:xfrm>
            <a:off x="1214438" y="1812925"/>
            <a:ext cx="588803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ja-JP" sz="2000" dirty="0">
                <a:solidFill>
                  <a:srgbClr val="000000"/>
                </a:solidFill>
                <a:latin typeface="Comic Sans MS" panose="030F0702030302020204" pitchFamily="66" charset="0"/>
              </a:rPr>
              <a:t>Specials have been increased to 40 minutes and every day for the quarter will be the same special.  Your child will have a sheet with specials in his/her homework folder. I also have them posted on our class website.  Please be sure that your child comes to school each day with proper shoes and clothes so that he/she may participate on P.E. days. </a:t>
            </a:r>
          </a:p>
          <a:p>
            <a:pPr eaLnBrk="1" hangingPunct="1">
              <a:spcBef>
                <a:spcPct val="50000"/>
              </a:spcBef>
              <a:buFontTx/>
              <a:buNone/>
            </a:pPr>
            <a:r>
              <a:rPr lang="en-US" altLang="ja-JP" sz="2000" dirty="0">
                <a:solidFill>
                  <a:srgbClr val="000000"/>
                </a:solidFill>
                <a:latin typeface="Comic Sans MS" panose="030F0702030302020204" pitchFamily="66" charset="0"/>
              </a:rPr>
              <a:t>*Our special time will be from 1:30-2:10 daily.</a:t>
            </a:r>
          </a:p>
          <a:p>
            <a:pPr eaLnBrk="1" hangingPunct="1">
              <a:spcBef>
                <a:spcPct val="50000"/>
              </a:spcBef>
              <a:buFontTx/>
              <a:buNone/>
            </a:pPr>
            <a:r>
              <a:rPr lang="en-US" altLang="ja-JP" sz="2000" dirty="0">
                <a:solidFill>
                  <a:srgbClr val="FF0000"/>
                </a:solidFill>
                <a:latin typeface="Comic Sans MS" panose="030F0702030302020204" pitchFamily="66" charset="0"/>
              </a:rPr>
              <a:t>We have P.E. the first day of school!</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556FC033-2831-4A0E-8451-96740BDE0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6">
            <a:extLst>
              <a:ext uri="{FF2B5EF4-FFF2-40B4-BE49-F238E27FC236}">
                <a16:creationId xmlns:a16="http://schemas.microsoft.com/office/drawing/2014/main" id="{592B3E6E-59D5-4A5E-BBD3-68D0C2273A3C}"/>
              </a:ext>
            </a:extLst>
          </p:cNvPr>
          <p:cNvSpPr>
            <a:spLocks noChangeArrowheads="1"/>
          </p:cNvSpPr>
          <p:nvPr/>
        </p:nvSpPr>
        <p:spPr bwMode="auto">
          <a:xfrm>
            <a:off x="685800" y="9906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9700" name="Rectangle 7">
            <a:extLst>
              <a:ext uri="{FF2B5EF4-FFF2-40B4-BE49-F238E27FC236}">
                <a16:creationId xmlns:a16="http://schemas.microsoft.com/office/drawing/2014/main" id="{0ACD522C-1251-4D0A-91D9-7BD6358F91F7}"/>
              </a:ext>
            </a:extLst>
          </p:cNvPr>
          <p:cNvSpPr>
            <a:spLocks noChangeArrowheads="1"/>
          </p:cNvSpPr>
          <p:nvPr/>
        </p:nvSpPr>
        <p:spPr bwMode="auto">
          <a:xfrm>
            <a:off x="1981200" y="49530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9701" name="Rectangle 8">
            <a:extLst>
              <a:ext uri="{FF2B5EF4-FFF2-40B4-BE49-F238E27FC236}">
                <a16:creationId xmlns:a16="http://schemas.microsoft.com/office/drawing/2014/main" id="{D423C252-2185-4ADD-B900-4A70D6EB00F7}"/>
              </a:ext>
            </a:extLst>
          </p:cNvPr>
          <p:cNvSpPr>
            <a:spLocks noChangeArrowheads="1"/>
          </p:cNvSpPr>
          <p:nvPr/>
        </p:nvSpPr>
        <p:spPr bwMode="auto">
          <a:xfrm>
            <a:off x="838200" y="22098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000">
              <a:latin typeface="Comic Sans MS" panose="030F0702030302020204" pitchFamily="66" charset="0"/>
            </a:endParaRPr>
          </a:p>
        </p:txBody>
      </p:sp>
      <p:sp>
        <p:nvSpPr>
          <p:cNvPr id="29702" name="Title 4">
            <a:extLst>
              <a:ext uri="{FF2B5EF4-FFF2-40B4-BE49-F238E27FC236}">
                <a16:creationId xmlns:a16="http://schemas.microsoft.com/office/drawing/2014/main" id="{E5BC397F-1204-46DB-85DB-9B5874C2CA3F}"/>
              </a:ext>
            </a:extLst>
          </p:cNvPr>
          <p:cNvSpPr>
            <a:spLocks noGrp="1"/>
          </p:cNvSpPr>
          <p:nvPr>
            <p:ph type="title"/>
          </p:nvPr>
        </p:nvSpPr>
        <p:spPr>
          <a:xfrm>
            <a:off x="838200" y="533400"/>
            <a:ext cx="3633788" cy="1128713"/>
          </a:xfrm>
        </p:spPr>
        <p:txBody>
          <a:bodyPr/>
          <a:lstStyle/>
          <a:p>
            <a:r>
              <a:rPr lang="en-US" altLang="en-US" sz="4000">
                <a:solidFill>
                  <a:srgbClr val="FFFF00"/>
                </a:solidFill>
                <a:latin typeface="Comic Sans MS" panose="030F0702030302020204" pitchFamily="66" charset="0"/>
              </a:rPr>
              <a:t>Drop Off and Getting Home</a:t>
            </a:r>
          </a:p>
        </p:txBody>
      </p:sp>
      <p:sp>
        <p:nvSpPr>
          <p:cNvPr id="29703" name="Content Placeholder 5">
            <a:extLst>
              <a:ext uri="{FF2B5EF4-FFF2-40B4-BE49-F238E27FC236}">
                <a16:creationId xmlns:a16="http://schemas.microsoft.com/office/drawing/2014/main" id="{C4721243-5C08-40AB-AAC8-507BD66EA59F}"/>
              </a:ext>
            </a:extLst>
          </p:cNvPr>
          <p:cNvSpPr>
            <a:spLocks noGrp="1"/>
          </p:cNvSpPr>
          <p:nvPr>
            <p:ph idx="1"/>
          </p:nvPr>
        </p:nvSpPr>
        <p:spPr>
          <a:xfrm>
            <a:off x="541639" y="1638300"/>
            <a:ext cx="8077200" cy="3886200"/>
          </a:xfrm>
          <a:solidFill>
            <a:schemeClr val="bg1"/>
          </a:solidFill>
        </p:spPr>
        <p:txBody>
          <a:bodyPr/>
          <a:lstStyle/>
          <a:p>
            <a:pPr>
              <a:buFontTx/>
              <a:buNone/>
            </a:pPr>
            <a:r>
              <a:rPr lang="en-US" altLang="en-US" sz="2000" dirty="0">
                <a:latin typeface="Comic Sans MS" panose="030F0702030302020204" pitchFamily="66" charset="0"/>
              </a:rPr>
              <a:t>	</a:t>
            </a:r>
            <a:r>
              <a:rPr lang="en-US" altLang="en-US" sz="1800" u="sng" dirty="0">
                <a:latin typeface="Comic Sans MS" panose="030F0702030302020204" pitchFamily="66" charset="0"/>
              </a:rPr>
              <a:t>Drop Off</a:t>
            </a:r>
          </a:p>
          <a:p>
            <a:pPr>
              <a:buFontTx/>
              <a:buNone/>
            </a:pPr>
            <a:r>
              <a:rPr lang="en-US" altLang="en-US" sz="2000" dirty="0">
                <a:latin typeface="Comic Sans MS" panose="030F0702030302020204" pitchFamily="66" charset="0"/>
              </a:rPr>
              <a:t>	</a:t>
            </a:r>
            <a:r>
              <a:rPr lang="en-US" altLang="en-US" sz="1800" dirty="0">
                <a:latin typeface="Comic Sans MS" panose="030F0702030302020204" pitchFamily="66" charset="0"/>
              </a:rPr>
              <a:t>*</a:t>
            </a:r>
            <a:r>
              <a:rPr lang="en-US" altLang="en-US" sz="1600" dirty="0">
                <a:latin typeface="Comic Sans MS" panose="030F0702030302020204" pitchFamily="66" charset="0"/>
              </a:rPr>
              <a:t>Bus tags –go on backpacks</a:t>
            </a:r>
          </a:p>
          <a:p>
            <a:pPr>
              <a:buFontTx/>
              <a:buNone/>
            </a:pPr>
            <a:r>
              <a:rPr lang="en-US" altLang="en-US" sz="1600" dirty="0">
                <a:latin typeface="Comic Sans MS" panose="030F0702030302020204" pitchFamily="66" charset="0"/>
              </a:rPr>
              <a:t> 	*</a:t>
            </a:r>
            <a:r>
              <a:rPr lang="en-US" altLang="en-US" sz="1600" dirty="0">
                <a:solidFill>
                  <a:srgbClr val="FF0000"/>
                </a:solidFill>
                <a:latin typeface="Comic Sans MS" panose="030F0702030302020204" pitchFamily="66" charset="0"/>
              </a:rPr>
              <a:t>Closed campus except for the first day! </a:t>
            </a:r>
          </a:p>
          <a:p>
            <a:pPr>
              <a:buFontTx/>
              <a:buNone/>
            </a:pPr>
            <a:r>
              <a:rPr lang="en-US" altLang="en-US" sz="1600" dirty="0">
                <a:latin typeface="Comic Sans MS" panose="030F0702030302020204" pitchFamily="66" charset="0"/>
              </a:rPr>
              <a:t>	*Wednesday morning: cones by the basketball courts with teachers</a:t>
            </a:r>
            <a:r>
              <a:rPr lang="ja-JP" altLang="en-US" sz="1600" dirty="0">
                <a:latin typeface="Comic Sans MS" panose="030F0702030302020204" pitchFamily="66" charset="0"/>
              </a:rPr>
              <a:t>’</a:t>
            </a:r>
            <a:r>
              <a:rPr lang="en-US" altLang="ja-JP" sz="1600" dirty="0">
                <a:latin typeface="Comic Sans MS" panose="030F0702030302020204" pitchFamily="66" charset="0"/>
              </a:rPr>
              <a:t> names. We are the yellow square.</a:t>
            </a:r>
          </a:p>
          <a:p>
            <a:pPr>
              <a:buFontTx/>
              <a:buNone/>
            </a:pPr>
            <a:r>
              <a:rPr lang="en-US" altLang="en-US" sz="1600" dirty="0">
                <a:latin typeface="Comic Sans MS" panose="030F0702030302020204" pitchFamily="66" charset="0"/>
              </a:rPr>
              <a:t>	</a:t>
            </a:r>
          </a:p>
          <a:p>
            <a:pPr>
              <a:buFontTx/>
              <a:buNone/>
            </a:pPr>
            <a:r>
              <a:rPr lang="en-US" altLang="en-US" sz="1600" dirty="0">
                <a:latin typeface="Comic Sans MS" panose="030F0702030302020204" pitchFamily="66" charset="0"/>
              </a:rPr>
              <a:t>	</a:t>
            </a:r>
            <a:r>
              <a:rPr lang="en-US" altLang="en-US" sz="1800" u="sng" dirty="0">
                <a:latin typeface="Comic Sans MS" panose="030F0702030302020204" pitchFamily="66" charset="0"/>
              </a:rPr>
              <a:t>Pick Up – </a:t>
            </a:r>
            <a:r>
              <a:rPr lang="en-US" altLang="en-US" sz="1800" u="sng" dirty="0">
                <a:solidFill>
                  <a:srgbClr val="FF0000"/>
                </a:solidFill>
                <a:latin typeface="Comic Sans MS" panose="030F0702030302020204" pitchFamily="66" charset="0"/>
              </a:rPr>
              <a:t>NEW this year!</a:t>
            </a:r>
          </a:p>
          <a:p>
            <a:pPr>
              <a:buFontTx/>
              <a:buNone/>
            </a:pPr>
            <a:r>
              <a:rPr lang="en-US" altLang="en-US" sz="1800" dirty="0">
                <a:latin typeface="Comic Sans MS" panose="030F0702030302020204" pitchFamily="66" charset="0"/>
              </a:rPr>
              <a:t>	</a:t>
            </a:r>
            <a:r>
              <a:rPr lang="en-US" altLang="en-US" sz="1600" dirty="0">
                <a:latin typeface="Comic Sans MS" panose="030F0702030302020204" pitchFamily="66" charset="0"/>
              </a:rPr>
              <a:t>*We will be using a pick up app. All students who normally would have gone outside will need to have their family placard scanned to be picked up.</a:t>
            </a:r>
          </a:p>
          <a:p>
            <a:pPr>
              <a:buFontTx/>
              <a:buNone/>
            </a:pPr>
            <a:r>
              <a:rPr lang="en-US" altLang="en-US" sz="1600" dirty="0">
                <a:latin typeface="Comic Sans MS" panose="030F0702030302020204" pitchFamily="66" charset="0"/>
              </a:rPr>
              <a:t>	*Placards will be given to the youngest member in the family to bring home. </a:t>
            </a:r>
          </a:p>
          <a:p>
            <a:pPr>
              <a:buFontTx/>
              <a:buNone/>
            </a:pPr>
            <a:r>
              <a:rPr lang="en-US" altLang="en-US" sz="1600" dirty="0">
                <a:latin typeface="Comic Sans MS" panose="030F0702030302020204" pitchFamily="66" charset="0"/>
              </a:rPr>
              <a:t>	*Kids Express will be walked to the gym by Kids Express teachers.  </a:t>
            </a:r>
          </a:p>
          <a:p>
            <a:pPr>
              <a:buFontTx/>
              <a:buNone/>
            </a:pPr>
            <a:r>
              <a:rPr lang="en-US" altLang="en-US" sz="1600" dirty="0">
                <a:latin typeface="Comic Sans MS" panose="030F0702030302020204" pitchFamily="66" charset="0"/>
              </a:rPr>
              <a:t>	*Bussers will be walked to the bus by a first-grade teacher.</a:t>
            </a:r>
          </a:p>
          <a:p>
            <a:pPr>
              <a:buFontTx/>
              <a:buNone/>
            </a:pPr>
            <a:r>
              <a:rPr lang="en-US" altLang="en-US" sz="1600" dirty="0">
                <a:latin typeface="Comic Sans MS" panose="030F0702030302020204" pitchFamily="66" charset="0"/>
              </a:rPr>
              <a:t>	*After School activities will be walked to the correct location by a first-grade teacher. </a:t>
            </a:r>
          </a:p>
          <a:p>
            <a:endParaRPr lang="en-US" altLang="en-US" sz="2200" dirty="0">
              <a:latin typeface="Comic Sans MS" panose="030F0702030302020204" pitchFamily="66" charset="0"/>
            </a:endParaRPr>
          </a:p>
        </p:txBody>
      </p:sp>
      <p:pic>
        <p:nvPicPr>
          <p:cNvPr id="29704" name="Picture 2" descr="http://1.bp.blogspot.com/_ypalM7eSBEQ/Sx6eF0LleJI/AAAAAAAABeQ/bYO1wktaBgg/s320/School-Bus-Clipart.jpg">
            <a:extLst>
              <a:ext uri="{FF2B5EF4-FFF2-40B4-BE49-F238E27FC236}">
                <a16:creationId xmlns:a16="http://schemas.microsoft.com/office/drawing/2014/main" id="{72D052F6-66BA-4442-B954-344FC0A5C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85788"/>
            <a:ext cx="32766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69B52B40-1C90-4DCC-9F3F-45C46AF87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C177AFC7-5BC8-47BB-83BA-4475508CEA0F}"/>
              </a:ext>
            </a:extLst>
          </p:cNvPr>
          <p:cNvSpPr>
            <a:spLocks noGrp="1"/>
          </p:cNvSpPr>
          <p:nvPr>
            <p:ph idx="1"/>
          </p:nvPr>
        </p:nvSpPr>
        <p:spPr>
          <a:xfrm>
            <a:off x="533400" y="609600"/>
            <a:ext cx="8077200" cy="5181600"/>
          </a:xfrm>
        </p:spPr>
        <p:style>
          <a:lnRef idx="2">
            <a:schemeClr val="accent3"/>
          </a:lnRef>
          <a:fillRef idx="1">
            <a:schemeClr val="lt1"/>
          </a:fillRef>
          <a:effectRef idx="0">
            <a:schemeClr val="accent3"/>
          </a:effectRef>
          <a:fontRef idx="minor">
            <a:schemeClr val="dk1"/>
          </a:fontRef>
        </p:style>
        <p:txBody>
          <a:bodyPr/>
          <a:lstStyle/>
          <a:p>
            <a:pPr lvl="1" algn="ctr">
              <a:lnSpc>
                <a:spcPct val="90000"/>
              </a:lnSpc>
              <a:buFontTx/>
              <a:buNone/>
              <a:defRPr/>
            </a:pPr>
            <a:endParaRPr lang="en-US" altLang="en-US" dirty="0">
              <a:solidFill>
                <a:srgbClr val="000000"/>
              </a:solidFill>
              <a:latin typeface="Comic Sans MS" panose="030F0702030302020204" pitchFamily="66" charset="0"/>
              <a:ea typeface="MS PGothic" panose="020B0600070205080204" pitchFamily="34" charset="-128"/>
            </a:endParaRPr>
          </a:p>
          <a:p>
            <a:pPr lvl="1" algn="ctr">
              <a:lnSpc>
                <a:spcPct val="90000"/>
              </a:lnSpc>
              <a:buFontTx/>
              <a:buNone/>
              <a:defRPr/>
            </a:pPr>
            <a:endParaRPr lang="en-US" altLang="en-US" dirty="0">
              <a:solidFill>
                <a:srgbClr val="000000"/>
              </a:solidFill>
              <a:latin typeface="Comic Sans MS" panose="030F0702030302020204" pitchFamily="66" charset="0"/>
              <a:ea typeface="MS PGothic" panose="020B0600070205080204" pitchFamily="34" charset="-128"/>
            </a:endParaRPr>
          </a:p>
          <a:p>
            <a:pPr lvl="1" algn="ctr">
              <a:lnSpc>
                <a:spcPct val="90000"/>
              </a:lnSpc>
              <a:buFontTx/>
              <a:buNone/>
              <a:defRPr/>
            </a:pPr>
            <a:endParaRPr lang="en-US" altLang="en-US" dirty="0">
              <a:solidFill>
                <a:srgbClr val="000000"/>
              </a:solidFill>
              <a:latin typeface="Comic Sans MS" panose="030F0702030302020204" pitchFamily="66" charset="0"/>
              <a:ea typeface="MS PGothic" panose="020B0600070205080204" pitchFamily="34" charset="-128"/>
            </a:endParaRPr>
          </a:p>
          <a:p>
            <a:pPr marL="0" indent="0" algn="ctr">
              <a:buFontTx/>
              <a:buNone/>
              <a:defRPr/>
            </a:pPr>
            <a:r>
              <a:rPr lang="en-US" altLang="en-US" sz="2000" dirty="0">
                <a:solidFill>
                  <a:srgbClr val="000000"/>
                </a:solidFill>
                <a:latin typeface="Comic Sans MS" panose="030F0702030302020204" pitchFamily="66" charset="0"/>
                <a:ea typeface="MS PGothic" panose="020B0600070205080204" pitchFamily="34" charset="-128"/>
              </a:rPr>
              <a:t>It</a:t>
            </a:r>
            <a:r>
              <a:rPr lang="ja-JP" altLang="en-US" sz="2000" dirty="0">
                <a:solidFill>
                  <a:srgbClr val="000000"/>
                </a:solidFill>
                <a:latin typeface="Comic Sans MS" panose="030F0702030302020204" pitchFamily="66" charset="0"/>
                <a:ea typeface="MS PGothic" panose="020B0600070205080204" pitchFamily="34" charset="-128"/>
              </a:rPr>
              <a:t>’</a:t>
            </a:r>
            <a:r>
              <a:rPr lang="en-US" altLang="ja-JP" sz="2000" dirty="0">
                <a:solidFill>
                  <a:srgbClr val="000000"/>
                </a:solidFill>
                <a:latin typeface="Comic Sans MS" panose="030F0702030302020204" pitchFamily="66" charset="0"/>
                <a:ea typeface="MS PGothic" panose="020B0600070205080204" pitchFamily="34" charset="-128"/>
              </a:rPr>
              <a:t>s HOT! Please send in a water bottle with your child each day, making sure their name is on it! The fountains will be available along with bottle refill stations available. Please do not send liquids other than water.</a:t>
            </a:r>
            <a:endParaRPr lang="en-US" altLang="en-US" sz="2000" dirty="0">
              <a:solidFill>
                <a:srgbClr val="000000"/>
              </a:solidFill>
              <a:latin typeface="Comic Sans MS" panose="030F0702030302020204" pitchFamily="66" charset="0"/>
              <a:ea typeface="MS PGothic" panose="020B0600070205080204" pitchFamily="34" charset="-128"/>
            </a:endParaRPr>
          </a:p>
        </p:txBody>
      </p:sp>
      <p:sp>
        <p:nvSpPr>
          <p:cNvPr id="5" name="Title 4">
            <a:extLst>
              <a:ext uri="{FF2B5EF4-FFF2-40B4-BE49-F238E27FC236}">
                <a16:creationId xmlns:a16="http://schemas.microsoft.com/office/drawing/2014/main" id="{E218FAEE-22B6-4826-B1E3-80AB41FA68AD}"/>
              </a:ext>
            </a:extLst>
          </p:cNvPr>
          <p:cNvSpPr>
            <a:spLocks noGrp="1"/>
          </p:cNvSpPr>
          <p:nvPr>
            <p:ph type="title"/>
          </p:nvPr>
        </p:nvSpPr>
        <p:spPr>
          <a:xfrm>
            <a:off x="1066800" y="609600"/>
            <a:ext cx="6870700" cy="762000"/>
          </a:xfrm>
        </p:spPr>
        <p:txBody>
          <a:bodyPr/>
          <a:lstStyle/>
          <a:p>
            <a:pPr>
              <a:defRPr/>
            </a:pPr>
            <a:r>
              <a:rPr lang="en-US" dirty="0">
                <a:solidFill>
                  <a:schemeClr val="tx2">
                    <a:tint val="100000"/>
                    <a:shade val="90000"/>
                    <a:satMod val="250000"/>
                    <a:alpha val="100000"/>
                  </a:schemeClr>
                </a:solidFill>
                <a:latin typeface="Comic Sans MS"/>
                <a:ea typeface="ＭＳ Ｐゴシック" charset="0"/>
                <a:cs typeface="Comic Sans MS"/>
              </a:rPr>
              <a:t>Water Bottles</a:t>
            </a:r>
            <a:endParaRPr lang="en-US" sz="6600" dirty="0">
              <a:latin typeface="Comic Sans MS"/>
              <a:ea typeface="ＭＳ Ｐゴシック" charset="0"/>
              <a:cs typeface="Comic Sans MS"/>
            </a:endParaRPr>
          </a:p>
        </p:txBody>
      </p:sp>
      <p:pic>
        <p:nvPicPr>
          <p:cNvPr id="31749" name="Picture 2" descr="http://cjremsburg.tripod.com/burningup.jpg">
            <a:extLst>
              <a:ext uri="{FF2B5EF4-FFF2-40B4-BE49-F238E27FC236}">
                <a16:creationId xmlns:a16="http://schemas.microsoft.com/office/drawing/2014/main" id="{ED2C9F2A-532F-4BAE-BEE5-80E335E45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369885"/>
            <a:ext cx="3124200" cy="22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http://www.cambriabike.com/Images/product/large/camelbak_kids_bottles.jpg">
            <a:extLst>
              <a:ext uri="{FF2B5EF4-FFF2-40B4-BE49-F238E27FC236}">
                <a16:creationId xmlns:a16="http://schemas.microsoft.com/office/drawing/2014/main" id="{01C416EE-A1FB-4054-B8A4-0B71AF67A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137" y="3275617"/>
            <a:ext cx="2392363"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DC563-FA71-23E7-8A63-81836567301D}"/>
              </a:ext>
            </a:extLst>
          </p:cNvPr>
          <p:cNvPicPr>
            <a:picLocks noChangeAspect="1"/>
          </p:cNvPicPr>
          <p:nvPr/>
        </p:nvPicPr>
        <p:blipFill>
          <a:blip r:embed="rId3"/>
          <a:stretch>
            <a:fillRect/>
          </a:stretch>
        </p:blipFill>
        <p:spPr>
          <a:xfrm>
            <a:off x="1785744" y="-228600"/>
            <a:ext cx="5529455" cy="7086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id="{28F10DC4-BA9C-4F2B-BF1B-34856FA8200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a:extLst>
              <a:ext uri="{FF2B5EF4-FFF2-40B4-BE49-F238E27FC236}">
                <a16:creationId xmlns:a16="http://schemas.microsoft.com/office/drawing/2014/main" id="{B56AE216-2B62-4E1F-BB9F-7BE7A5DD4CD5}"/>
              </a:ext>
            </a:extLst>
          </p:cNvPr>
          <p:cNvSpPr>
            <a:spLocks noChangeArrowheads="1"/>
          </p:cNvSpPr>
          <p:nvPr/>
        </p:nvSpPr>
        <p:spPr bwMode="auto">
          <a:xfrm>
            <a:off x="5334000" y="457200"/>
            <a:ext cx="3200400" cy="55435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lnSpc>
                <a:spcPct val="80000"/>
              </a:lnSpc>
              <a:spcBef>
                <a:spcPct val="20000"/>
              </a:spcBef>
              <a:defRPr/>
            </a:pPr>
            <a:endParaRPr lang="en-US" sz="3200" dirty="0">
              <a:latin typeface="Comic Sans MS" charset="0"/>
            </a:endParaRPr>
          </a:p>
          <a:p>
            <a:pPr algn="ctr" eaLnBrk="1" hangingPunct="1">
              <a:lnSpc>
                <a:spcPct val="80000"/>
              </a:lnSpc>
              <a:spcBef>
                <a:spcPct val="20000"/>
              </a:spcBef>
              <a:defRPr/>
            </a:pPr>
            <a:endParaRPr lang="en-US" sz="3200" dirty="0">
              <a:latin typeface="Comic Sans MS" charset="0"/>
            </a:endParaRPr>
          </a:p>
          <a:p>
            <a:pPr algn="ctr" eaLnBrk="1" hangingPunct="1">
              <a:lnSpc>
                <a:spcPct val="80000"/>
              </a:lnSpc>
              <a:spcBef>
                <a:spcPct val="20000"/>
              </a:spcBef>
              <a:defRPr/>
            </a:pPr>
            <a:r>
              <a:rPr lang="en-US" sz="3200" dirty="0">
                <a:latin typeface="Comic Sans MS" charset="0"/>
              </a:rPr>
              <a:t>Thinking Maps</a:t>
            </a:r>
          </a:p>
          <a:p>
            <a:pPr eaLnBrk="1" hangingPunct="1">
              <a:lnSpc>
                <a:spcPct val="80000"/>
              </a:lnSpc>
              <a:spcBef>
                <a:spcPct val="20000"/>
              </a:spcBef>
              <a:defRPr/>
            </a:pPr>
            <a:endParaRPr lang="en-US" sz="2000" dirty="0">
              <a:latin typeface="Comic Sans MS" charset="0"/>
            </a:endParaRPr>
          </a:p>
          <a:p>
            <a:pPr eaLnBrk="1" hangingPunct="1">
              <a:lnSpc>
                <a:spcPct val="80000"/>
              </a:lnSpc>
              <a:spcBef>
                <a:spcPct val="20000"/>
              </a:spcBef>
              <a:defRPr/>
            </a:pPr>
            <a:r>
              <a:rPr lang="en-US" sz="2000" kern="1500" spc="100" dirty="0">
                <a:latin typeface="Comic Sans MS" charset="0"/>
              </a:rPr>
              <a:t>Thinking Maps are visual teaching tools that foster and encourage lifelong learning. They provide students with the skills to be successful thinkers, problem solvers, and decision makers. </a:t>
            </a:r>
            <a:endParaRPr lang="en-US" sz="2000" dirty="0">
              <a:latin typeface="Comic Sans MS" charset="0"/>
            </a:endParaRPr>
          </a:p>
          <a:p>
            <a:pPr eaLnBrk="1" hangingPunct="1">
              <a:lnSpc>
                <a:spcPct val="80000"/>
              </a:lnSpc>
              <a:spcBef>
                <a:spcPct val="20000"/>
              </a:spcBef>
              <a:defRPr/>
            </a:pPr>
            <a:endParaRPr lang="en-US" sz="2000" dirty="0">
              <a:latin typeface="Comic Sans MS" charset="0"/>
            </a:endParaRPr>
          </a:p>
          <a:p>
            <a:pPr eaLnBrk="1" hangingPunct="1">
              <a:lnSpc>
                <a:spcPct val="80000"/>
              </a:lnSpc>
              <a:spcBef>
                <a:spcPct val="20000"/>
              </a:spcBef>
              <a:defRPr/>
            </a:pPr>
            <a:endParaRPr lang="en-US" sz="2000" dirty="0">
              <a:latin typeface="Comic Sans MS" charset="0"/>
            </a:endParaRPr>
          </a:p>
          <a:p>
            <a:pPr eaLnBrk="1" hangingPunct="1">
              <a:lnSpc>
                <a:spcPct val="80000"/>
              </a:lnSpc>
              <a:spcBef>
                <a:spcPct val="20000"/>
              </a:spcBef>
              <a:defRPr/>
            </a:pPr>
            <a:endParaRPr lang="en-US" sz="2000" dirty="0">
              <a:latin typeface="Comic Sans MS" charset="0"/>
            </a:endParaRPr>
          </a:p>
          <a:p>
            <a:pPr eaLnBrk="1" hangingPunct="1">
              <a:lnSpc>
                <a:spcPct val="80000"/>
              </a:lnSpc>
              <a:spcBef>
                <a:spcPct val="20000"/>
              </a:spcBef>
              <a:defRPr/>
            </a:pPr>
            <a:endParaRPr lang="en-US" sz="2000" dirty="0">
              <a:latin typeface="Comic Sans MS" charset="0"/>
            </a:endParaRPr>
          </a:p>
        </p:txBody>
      </p:sp>
      <p:pic>
        <p:nvPicPr>
          <p:cNvPr id="35844" name="Picture 1" descr="List of Thinking Maps.gif">
            <a:extLst>
              <a:ext uri="{FF2B5EF4-FFF2-40B4-BE49-F238E27FC236}">
                <a16:creationId xmlns:a16="http://schemas.microsoft.com/office/drawing/2014/main" id="{CFA7E17A-B4E1-4838-9656-46A83C8DE8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407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2FAB6F5A-5E85-4310-85E1-EAF5B10A3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6">
            <a:extLst>
              <a:ext uri="{FF2B5EF4-FFF2-40B4-BE49-F238E27FC236}">
                <a16:creationId xmlns:a16="http://schemas.microsoft.com/office/drawing/2014/main" id="{632B72F2-702D-4E0E-9535-941771D21E9E}"/>
              </a:ext>
            </a:extLst>
          </p:cNvPr>
          <p:cNvSpPr>
            <a:spLocks noChangeArrowheads="1"/>
          </p:cNvSpPr>
          <p:nvPr/>
        </p:nvSpPr>
        <p:spPr bwMode="auto">
          <a:xfrm>
            <a:off x="685800" y="990600"/>
            <a:ext cx="525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5124" name="Rectangle 7">
            <a:extLst>
              <a:ext uri="{FF2B5EF4-FFF2-40B4-BE49-F238E27FC236}">
                <a16:creationId xmlns:a16="http://schemas.microsoft.com/office/drawing/2014/main" id="{2074C4CB-59E5-4BA9-84EA-1F8EFE4A6F80}"/>
              </a:ext>
            </a:extLst>
          </p:cNvPr>
          <p:cNvSpPr>
            <a:spLocks noChangeArrowheads="1"/>
          </p:cNvSpPr>
          <p:nvPr/>
        </p:nvSpPr>
        <p:spPr bwMode="auto">
          <a:xfrm>
            <a:off x="1981200" y="4953000"/>
            <a:ext cx="525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5125" name="Rectangle 8">
            <a:extLst>
              <a:ext uri="{FF2B5EF4-FFF2-40B4-BE49-F238E27FC236}">
                <a16:creationId xmlns:a16="http://schemas.microsoft.com/office/drawing/2014/main" id="{3236AFC4-FC06-4213-B24A-075BB61D89EB}"/>
              </a:ext>
            </a:extLst>
          </p:cNvPr>
          <p:cNvSpPr>
            <a:spLocks noChangeArrowheads="1"/>
          </p:cNvSpPr>
          <p:nvPr/>
        </p:nvSpPr>
        <p:spPr bwMode="auto">
          <a:xfrm>
            <a:off x="838200" y="2209800"/>
            <a:ext cx="6858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000">
              <a:latin typeface="Comic Sans MS" panose="030F0702030302020204" pitchFamily="66" charset="0"/>
            </a:endParaRPr>
          </a:p>
        </p:txBody>
      </p:sp>
      <p:sp>
        <p:nvSpPr>
          <p:cNvPr id="5126" name="Rectangle 9">
            <a:extLst>
              <a:ext uri="{FF2B5EF4-FFF2-40B4-BE49-F238E27FC236}">
                <a16:creationId xmlns:a16="http://schemas.microsoft.com/office/drawing/2014/main" id="{66DEC463-6709-40BD-9D2E-34F76F776FC5}"/>
              </a:ext>
            </a:extLst>
          </p:cNvPr>
          <p:cNvSpPr>
            <a:spLocks noGrp="1" noChangeArrowheads="1"/>
          </p:cNvSpPr>
          <p:nvPr>
            <p:ph type="title"/>
          </p:nvPr>
        </p:nvSpPr>
        <p:spPr>
          <a:xfrm>
            <a:off x="1066800" y="1676400"/>
            <a:ext cx="5791200" cy="914400"/>
          </a:xfrm>
          <a:noFill/>
        </p:spPr>
        <p:txBody>
          <a:bodyPr/>
          <a:lstStyle/>
          <a:p>
            <a:pPr eaLnBrk="1" hangingPunct="1"/>
            <a:r>
              <a:rPr lang="en-US" altLang="en-US" sz="3200" dirty="0"/>
              <a:t>Curriculum Information</a:t>
            </a:r>
            <a:br>
              <a:rPr lang="en-US" altLang="en-US" sz="3200" dirty="0"/>
            </a:br>
            <a:r>
              <a:rPr lang="en-US" altLang="en-US" sz="2000" dirty="0">
                <a:solidFill>
                  <a:srgbClr val="FF0000"/>
                </a:solidFill>
              </a:rPr>
              <a:t>* Please let me know if you have any questions at Meet the Teacher.</a:t>
            </a:r>
          </a:p>
        </p:txBody>
      </p:sp>
      <p:sp>
        <p:nvSpPr>
          <p:cNvPr id="5127" name="Rectangle 1">
            <a:extLst>
              <a:ext uri="{FF2B5EF4-FFF2-40B4-BE49-F238E27FC236}">
                <a16:creationId xmlns:a16="http://schemas.microsoft.com/office/drawing/2014/main" id="{000E8456-5D5F-4470-8FE1-3F2FE337C922}"/>
              </a:ext>
            </a:extLst>
          </p:cNvPr>
          <p:cNvSpPr>
            <a:spLocks noChangeArrowheads="1"/>
          </p:cNvSpPr>
          <p:nvPr/>
        </p:nvSpPr>
        <p:spPr bwMode="auto">
          <a:xfrm>
            <a:off x="685800" y="3405188"/>
            <a:ext cx="68580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spcBef>
                <a:spcPct val="0"/>
              </a:spcBef>
              <a:buFontTx/>
              <a:buNone/>
            </a:pPr>
            <a:r>
              <a:rPr lang="en-US" altLang="en-US" sz="2800" dirty="0"/>
              <a:t>WELCOME TO FIRST GRADE!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9C350B67-C032-4181-967B-EC9D4D26B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a:extLst>
              <a:ext uri="{FF2B5EF4-FFF2-40B4-BE49-F238E27FC236}">
                <a16:creationId xmlns:a16="http://schemas.microsoft.com/office/drawing/2014/main" id="{606CD09D-9AB2-4400-90ED-8B983F137D01}"/>
              </a:ext>
            </a:extLst>
          </p:cNvPr>
          <p:cNvSpPr>
            <a:spLocks noChangeArrowheads="1"/>
          </p:cNvSpPr>
          <p:nvPr/>
        </p:nvSpPr>
        <p:spPr bwMode="auto">
          <a:xfrm>
            <a:off x="674688" y="830263"/>
            <a:ext cx="4800600" cy="1347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a:solidFill>
                  <a:schemeClr val="tx2"/>
                </a:solidFill>
                <a:latin typeface="Comic Sans MS" panose="030F0702030302020204" pitchFamily="66" charset="0"/>
              </a:rPr>
              <a:t>Field Trips</a:t>
            </a:r>
          </a:p>
          <a:p>
            <a:pPr algn="ctr" eaLnBrk="1" hangingPunct="1">
              <a:spcBef>
                <a:spcPct val="0"/>
              </a:spcBef>
              <a:buFontTx/>
              <a:buNone/>
            </a:pPr>
            <a:r>
              <a:rPr lang="en-US" altLang="en-US" sz="2000">
                <a:latin typeface="Comic Sans MS" panose="030F0702030302020204" pitchFamily="66" charset="0"/>
              </a:rPr>
              <a:t>Made possible by your</a:t>
            </a:r>
          </a:p>
          <a:p>
            <a:pPr algn="ctr" eaLnBrk="1" hangingPunct="1">
              <a:spcBef>
                <a:spcPct val="0"/>
              </a:spcBef>
              <a:buFontTx/>
              <a:buNone/>
            </a:pPr>
            <a:r>
              <a:rPr lang="en-US" altLang="en-US" sz="2000">
                <a:latin typeface="Comic Sans MS" panose="030F0702030302020204" pitchFamily="66" charset="0"/>
                <a:hlinkClick r:id="rId4"/>
              </a:rPr>
              <a:t> tax credit money </a:t>
            </a:r>
            <a:r>
              <a:rPr lang="en-US" altLang="en-US" sz="2000">
                <a:latin typeface="Comic Sans MS" panose="030F0702030302020204" pitchFamily="66" charset="0"/>
              </a:rPr>
              <a:t>donations. </a:t>
            </a:r>
          </a:p>
          <a:p>
            <a:pPr algn="ctr" eaLnBrk="1" hangingPunct="1">
              <a:spcBef>
                <a:spcPct val="0"/>
              </a:spcBef>
              <a:buFontTx/>
              <a:buNone/>
            </a:pPr>
            <a:r>
              <a:rPr lang="en-US" altLang="en-US" sz="2000">
                <a:latin typeface="Comic Sans MS" panose="030F0702030302020204" pitchFamily="66" charset="0"/>
              </a:rPr>
              <a:t>THANK YOU! </a:t>
            </a:r>
          </a:p>
          <a:p>
            <a:pPr algn="ctr" eaLnBrk="1" hangingPunct="1">
              <a:spcBef>
                <a:spcPct val="0"/>
              </a:spcBef>
              <a:buFontTx/>
              <a:buNone/>
            </a:pPr>
            <a:endParaRPr lang="en-US" altLang="en-US" sz="2000">
              <a:solidFill>
                <a:schemeClr val="tx2"/>
              </a:solidFill>
              <a:latin typeface="Comic Sans MS" panose="030F0702030302020204" pitchFamily="66" charset="0"/>
            </a:endParaRPr>
          </a:p>
        </p:txBody>
      </p:sp>
      <p:sp>
        <p:nvSpPr>
          <p:cNvPr id="37892" name="Rectangle 6">
            <a:extLst>
              <a:ext uri="{FF2B5EF4-FFF2-40B4-BE49-F238E27FC236}">
                <a16:creationId xmlns:a16="http://schemas.microsoft.com/office/drawing/2014/main" id="{0DCDF048-F315-45AC-9668-FD57294BACBD}"/>
              </a:ext>
            </a:extLst>
          </p:cNvPr>
          <p:cNvSpPr>
            <a:spLocks noChangeArrowheads="1"/>
          </p:cNvSpPr>
          <p:nvPr/>
        </p:nvSpPr>
        <p:spPr bwMode="auto">
          <a:xfrm>
            <a:off x="2514600" y="4876800"/>
            <a:ext cx="42672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pic>
        <p:nvPicPr>
          <p:cNvPr id="37893" name="Picture 6" descr="loopy-border.png">
            <a:extLst>
              <a:ext uri="{FF2B5EF4-FFF2-40B4-BE49-F238E27FC236}">
                <a16:creationId xmlns:a16="http://schemas.microsoft.com/office/drawing/2014/main" id="{266D8970-019C-46B2-87D7-4AA70A4552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09800"/>
            <a:ext cx="59785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5">
            <a:extLst>
              <a:ext uri="{FF2B5EF4-FFF2-40B4-BE49-F238E27FC236}">
                <a16:creationId xmlns:a16="http://schemas.microsoft.com/office/drawing/2014/main" id="{438FF996-BE82-48F5-A192-BE66415D16F6}"/>
              </a:ext>
            </a:extLst>
          </p:cNvPr>
          <p:cNvSpPr txBox="1">
            <a:spLocks noChangeArrowheads="1"/>
          </p:cNvSpPr>
          <p:nvPr/>
        </p:nvSpPr>
        <p:spPr bwMode="auto">
          <a:xfrm>
            <a:off x="903288" y="2274888"/>
            <a:ext cx="51165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2000" b="1" dirty="0">
                <a:latin typeface="Comic Sans MS" panose="030F0702030302020204" pitchFamily="66" charset="0"/>
              </a:rPr>
              <a:t>We are hoping to go to…</a:t>
            </a:r>
          </a:p>
          <a:p>
            <a:pPr>
              <a:buFontTx/>
              <a:buNone/>
            </a:pPr>
            <a:endParaRPr lang="en-US" altLang="en-US" sz="2000" b="1" dirty="0">
              <a:latin typeface="Comic Sans MS" panose="030F0702030302020204" pitchFamily="66" charset="0"/>
            </a:endParaRPr>
          </a:p>
          <a:p>
            <a:r>
              <a:rPr lang="en-US" altLang="en-US" sz="2000" dirty="0" err="1">
                <a:latin typeface="Comic Sans MS" panose="030F0702030302020204" pitchFamily="66" charset="0"/>
              </a:rPr>
              <a:t>Schnepf</a:t>
            </a:r>
            <a:r>
              <a:rPr lang="en-US" altLang="en-US" sz="2000" dirty="0">
                <a:latin typeface="Comic Sans MS" panose="030F0702030302020204" pitchFamily="66" charset="0"/>
              </a:rPr>
              <a:t> Farms</a:t>
            </a:r>
          </a:p>
          <a:p>
            <a:r>
              <a:rPr lang="en-US" altLang="en-US" sz="2000" dirty="0">
                <a:latin typeface="Comic Sans MS" panose="030F0702030302020204" pitchFamily="66" charset="0"/>
              </a:rPr>
              <a:t>Children</a:t>
            </a:r>
            <a:r>
              <a:rPr lang="ja-JP" altLang="en-US" sz="2000" dirty="0">
                <a:latin typeface="Comic Sans MS" panose="030F0702030302020204" pitchFamily="66" charset="0"/>
              </a:rPr>
              <a:t>’</a:t>
            </a:r>
            <a:r>
              <a:rPr lang="en-US" altLang="ja-JP" sz="2000" dirty="0">
                <a:latin typeface="Comic Sans MS" panose="030F0702030302020204" pitchFamily="66" charset="0"/>
              </a:rPr>
              <a:t>s Museum of Phoenix </a:t>
            </a:r>
          </a:p>
          <a:p>
            <a:r>
              <a:rPr lang="en-US" altLang="en-US" sz="2000" dirty="0">
                <a:latin typeface="Comic Sans MS" panose="030F0702030302020204" pitchFamily="66" charset="0"/>
              </a:rPr>
              <a:t>Harkins (for literacy comparison of movie and book)</a:t>
            </a:r>
          </a:p>
          <a:p>
            <a:pPr>
              <a:buFontTx/>
              <a:buNone/>
            </a:pPr>
            <a:r>
              <a:rPr lang="en-US" altLang="en-US" sz="1600" dirty="0">
                <a:solidFill>
                  <a:srgbClr val="FF0000"/>
                </a:solidFill>
                <a:latin typeface="Comic Sans MS" panose="030F0702030302020204" pitchFamily="66" charset="0"/>
              </a:rPr>
              <a:t>	All students will be required to pay a $25 ECA fee on Infinite Campus before our first field trip. If this fee is a financial difficulty for your family, there is a waiver available. </a:t>
            </a:r>
          </a:p>
          <a:p>
            <a:pPr>
              <a:buFontTx/>
              <a:buNone/>
            </a:pPr>
            <a:endParaRPr lang="en-US" altLang="en-US" sz="2400" dirty="0">
              <a:solidFill>
                <a:srgbClr val="FFFF00"/>
              </a:solidFill>
              <a:latin typeface="Comic Sans MS" panose="030F0702030302020204" pitchFamily="66" charset="0"/>
            </a:endParaRPr>
          </a:p>
          <a:p>
            <a:pPr>
              <a:buFontTx/>
              <a:buNone/>
            </a:pPr>
            <a:endParaRPr lang="en-US" altLang="en-US" sz="2400" dirty="0">
              <a:solidFill>
                <a:srgbClr val="FFFF00"/>
              </a:solidFill>
              <a:latin typeface="Comic Sans MS" panose="030F0702030302020204" pitchFamily="66" charset="0"/>
            </a:endParaRPr>
          </a:p>
        </p:txBody>
      </p:sp>
      <p:pic>
        <p:nvPicPr>
          <p:cNvPr id="37895" name="Picture 10" descr="School bus">
            <a:extLst>
              <a:ext uri="{FF2B5EF4-FFF2-40B4-BE49-F238E27FC236}">
                <a16:creationId xmlns:a16="http://schemas.microsoft.com/office/drawing/2014/main" id="{A372B98B-6B09-458A-A32B-49A3FE5ACFB6}"/>
              </a:ext>
            </a:extLst>
          </p:cNvPr>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5457825" y="280988"/>
            <a:ext cx="3495675" cy="3657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13">
            <a:extLst>
              <a:ext uri="{FF2B5EF4-FFF2-40B4-BE49-F238E27FC236}">
                <a16:creationId xmlns:a16="http://schemas.microsoft.com/office/drawing/2014/main" id="{B5580296-80AA-4499-986C-363F609BDA2E}"/>
              </a:ext>
            </a:extLst>
          </p:cNvPr>
          <p:cNvSpPr>
            <a:spLocks noChangeArrowheads="1"/>
          </p:cNvSpPr>
          <p:nvPr/>
        </p:nvSpPr>
        <p:spPr bwMode="auto">
          <a:xfrm>
            <a:off x="195263" y="2054225"/>
            <a:ext cx="4081462" cy="2736850"/>
          </a:xfrm>
          <a:prstGeom prst="ellipse">
            <a:avLst/>
          </a:prstGeom>
          <a:solidFill>
            <a:srgbClr val="BED7EF"/>
          </a:solidFill>
          <a:ln w="25400">
            <a:solidFill>
              <a:srgbClr val="000000"/>
            </a:solidFill>
            <a:round/>
            <a:headEnd/>
            <a:tailEnd/>
          </a:ln>
        </p:spPr>
        <p:txBody>
          <a:bodyPr lIns="36576" tIns="36576" rIns="36576" bIns="36576"/>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200">
                <a:solidFill>
                  <a:srgbClr val="000000"/>
                </a:solidFill>
                <a:latin typeface="CK Frosting" charset="0"/>
              </a:rPr>
              <a:t>Funds Come From:</a:t>
            </a:r>
          </a:p>
          <a:p>
            <a:pPr algn="ctr">
              <a:spcBef>
                <a:spcPct val="0"/>
              </a:spcBef>
              <a:buFontTx/>
              <a:buNone/>
            </a:pPr>
            <a:r>
              <a:rPr lang="en-US" altLang="en-US" sz="1200">
                <a:solidFill>
                  <a:srgbClr val="000000"/>
                </a:solidFill>
                <a:latin typeface="CK Frosting" charset="0"/>
              </a:rPr>
              <a:t>1.  Extra-Curricular Activity Fees</a:t>
            </a:r>
          </a:p>
          <a:p>
            <a:pPr algn="ctr">
              <a:spcBef>
                <a:spcPct val="0"/>
              </a:spcBef>
              <a:buFontTx/>
              <a:buNone/>
            </a:pPr>
            <a:r>
              <a:rPr lang="en-US" altLang="en-US" sz="900" b="1">
                <a:solidFill>
                  <a:srgbClr val="000000"/>
                </a:solidFill>
                <a:latin typeface="CK Frosting" charset="0"/>
              </a:rPr>
              <a:t>EXAMPLE:  </a:t>
            </a:r>
            <a:r>
              <a:rPr lang="en-US" altLang="en-US" sz="900">
                <a:solidFill>
                  <a:srgbClr val="000000"/>
                </a:solidFill>
                <a:latin typeface="CK Frosting" charset="0"/>
              </a:rPr>
              <a:t>$5 per student, per activity fee is charged (with the  exception of extended day or overnight trips). Fees must be charged </a:t>
            </a:r>
            <a:r>
              <a:rPr lang="en-US" altLang="en-US" sz="900" b="1">
                <a:solidFill>
                  <a:srgbClr val="000000"/>
                </a:solidFill>
                <a:latin typeface="CK Frosting" charset="0"/>
              </a:rPr>
              <a:t>BEFORE </a:t>
            </a:r>
            <a:r>
              <a:rPr lang="en-US" altLang="en-US" sz="900">
                <a:solidFill>
                  <a:srgbClr val="000000"/>
                </a:solidFill>
                <a:latin typeface="CK Frosting" charset="0"/>
              </a:rPr>
              <a:t>a student </a:t>
            </a:r>
          </a:p>
          <a:p>
            <a:pPr algn="ctr">
              <a:spcBef>
                <a:spcPct val="0"/>
              </a:spcBef>
              <a:buFontTx/>
              <a:buNone/>
            </a:pPr>
            <a:r>
              <a:rPr lang="en-US" altLang="en-US" sz="900">
                <a:solidFill>
                  <a:srgbClr val="000000"/>
                </a:solidFill>
                <a:latin typeface="CK Frosting" charset="0"/>
              </a:rPr>
              <a:t>attends trips, etc. according to </a:t>
            </a:r>
          </a:p>
          <a:p>
            <a:pPr algn="ctr">
              <a:spcBef>
                <a:spcPct val="0"/>
              </a:spcBef>
              <a:buFontTx/>
              <a:buNone/>
            </a:pPr>
            <a:r>
              <a:rPr lang="en-US" altLang="en-US" sz="900">
                <a:solidFill>
                  <a:srgbClr val="000000"/>
                </a:solidFill>
                <a:latin typeface="CK Frosting" charset="0"/>
              </a:rPr>
              <a:t>Attorney General’s opinion.</a:t>
            </a:r>
          </a:p>
          <a:p>
            <a:pPr algn="ctr">
              <a:spcBef>
                <a:spcPct val="0"/>
              </a:spcBef>
              <a:buFontTx/>
              <a:buNone/>
            </a:pPr>
            <a:r>
              <a:rPr lang="en-US" altLang="en-US" sz="1200">
                <a:solidFill>
                  <a:srgbClr val="000000"/>
                </a:solidFill>
                <a:latin typeface="CK Frosting" charset="0"/>
              </a:rPr>
              <a:t>&amp; </a:t>
            </a:r>
          </a:p>
          <a:p>
            <a:pPr algn="ctr">
              <a:spcBef>
                <a:spcPct val="0"/>
              </a:spcBef>
              <a:buFontTx/>
              <a:buNone/>
            </a:pPr>
            <a:r>
              <a:rPr lang="en-US" altLang="en-US" sz="1200">
                <a:solidFill>
                  <a:srgbClr val="000000"/>
                </a:solidFill>
                <a:latin typeface="CK Frosting" charset="0"/>
              </a:rPr>
              <a:t>2.  Tax Credit Donations</a:t>
            </a:r>
            <a:endParaRPr lang="en-US" altLang="en-US" sz="1800"/>
          </a:p>
        </p:txBody>
      </p:sp>
      <p:sp>
        <p:nvSpPr>
          <p:cNvPr id="39939" name="Text Box 2">
            <a:extLst>
              <a:ext uri="{FF2B5EF4-FFF2-40B4-BE49-F238E27FC236}">
                <a16:creationId xmlns:a16="http://schemas.microsoft.com/office/drawing/2014/main" id="{C97E2ADC-854C-4763-A01C-F44F48619B01}"/>
              </a:ext>
            </a:extLst>
          </p:cNvPr>
          <p:cNvSpPr txBox="1">
            <a:spLocks noChangeArrowheads="1"/>
          </p:cNvSpPr>
          <p:nvPr/>
        </p:nvSpPr>
        <p:spPr bwMode="auto">
          <a:xfrm>
            <a:off x="131763" y="7938"/>
            <a:ext cx="9012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000" b="1">
                <a:solidFill>
                  <a:srgbClr val="FFFF00"/>
                </a:solidFill>
                <a:latin typeface="CK Frosting" charset="0"/>
              </a:rPr>
              <a:t>What Does It Take To Fund A Field Trip, Performance, or On-Site Activity?</a:t>
            </a:r>
            <a:endParaRPr lang="en-US" altLang="en-US" sz="1800">
              <a:solidFill>
                <a:srgbClr val="FFFF00"/>
              </a:solidFill>
            </a:endParaRPr>
          </a:p>
        </p:txBody>
      </p:sp>
      <p:sp>
        <p:nvSpPr>
          <p:cNvPr id="39940" name="Oval 3">
            <a:extLst>
              <a:ext uri="{FF2B5EF4-FFF2-40B4-BE49-F238E27FC236}">
                <a16:creationId xmlns:a16="http://schemas.microsoft.com/office/drawing/2014/main" id="{F47791E5-FA99-46F5-8611-94338D0F761E}"/>
              </a:ext>
            </a:extLst>
          </p:cNvPr>
          <p:cNvSpPr>
            <a:spLocks noChangeArrowheads="1"/>
          </p:cNvSpPr>
          <p:nvPr/>
        </p:nvSpPr>
        <p:spPr bwMode="auto">
          <a:xfrm>
            <a:off x="2965450" y="492125"/>
            <a:ext cx="3444875" cy="2422525"/>
          </a:xfrm>
          <a:prstGeom prst="ellipse">
            <a:avLst/>
          </a:prstGeom>
          <a:solidFill>
            <a:srgbClr val="BED7EF"/>
          </a:solidFill>
          <a:ln w="25400">
            <a:solidFill>
              <a:srgbClr val="000000"/>
            </a:solidFill>
            <a:round/>
            <a:headEnd/>
            <a:tailEnd/>
          </a:ln>
        </p:spPr>
        <p:txBody>
          <a:bodyPr lIns="36576" tIns="36576" rIns="36576" bIns="36576"/>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u="sng">
                <a:solidFill>
                  <a:srgbClr val="000000"/>
                </a:solidFill>
                <a:latin typeface="CK Frosting" charset="0"/>
              </a:rPr>
              <a:t>Cost of Sample Field Trip:</a:t>
            </a:r>
          </a:p>
          <a:p>
            <a:pPr algn="ctr" eaLnBrk="1" hangingPunct="1">
              <a:spcBef>
                <a:spcPct val="0"/>
              </a:spcBef>
              <a:buFontTx/>
              <a:buNone/>
            </a:pPr>
            <a:r>
              <a:rPr lang="en-US" altLang="en-US" sz="1200">
                <a:solidFill>
                  <a:srgbClr val="000000"/>
                </a:solidFill>
                <a:latin typeface="CK Frosting" charset="0"/>
              </a:rPr>
              <a:t>1st Grade Childsplay Performance</a:t>
            </a:r>
          </a:p>
          <a:p>
            <a:pPr algn="ctr" eaLnBrk="1" hangingPunct="1">
              <a:spcBef>
                <a:spcPct val="0"/>
              </a:spcBef>
              <a:buFontTx/>
              <a:buNone/>
            </a:pPr>
            <a:r>
              <a:rPr lang="en-US" altLang="en-US" sz="900">
                <a:solidFill>
                  <a:srgbClr val="000000"/>
                </a:solidFill>
                <a:latin typeface="CK Frosting" charset="0"/>
              </a:rPr>
              <a:t>(Based on 120 Students)</a:t>
            </a:r>
          </a:p>
          <a:p>
            <a:pPr eaLnBrk="1" hangingPunct="1">
              <a:spcBef>
                <a:spcPct val="0"/>
              </a:spcBef>
              <a:buFontTx/>
              <a:buNone/>
            </a:pPr>
            <a:r>
              <a:rPr lang="en-US" altLang="en-US" sz="1200">
                <a:solidFill>
                  <a:srgbClr val="000000"/>
                </a:solidFill>
                <a:latin typeface="CK Frosting" charset="0"/>
              </a:rPr>
              <a:t>     Admission:        $1,200.00</a:t>
            </a:r>
          </a:p>
          <a:p>
            <a:pPr eaLnBrk="1" hangingPunct="1">
              <a:spcBef>
                <a:spcPct val="0"/>
              </a:spcBef>
              <a:buFontTx/>
              <a:buNone/>
            </a:pPr>
            <a:r>
              <a:rPr lang="en-US" altLang="en-US" sz="1200">
                <a:solidFill>
                  <a:srgbClr val="000000"/>
                </a:solidFill>
                <a:latin typeface="CK Frosting" charset="0"/>
              </a:rPr>
              <a:t>     Transportation: </a:t>
            </a:r>
            <a:r>
              <a:rPr lang="en-US" altLang="en-US" sz="1200" u="sng">
                <a:solidFill>
                  <a:srgbClr val="000000"/>
                </a:solidFill>
                <a:latin typeface="CK Frosting" charset="0"/>
              </a:rPr>
              <a:t>$  550.00</a:t>
            </a:r>
            <a:endParaRPr lang="en-US" altLang="en-US" sz="1200">
              <a:solidFill>
                <a:srgbClr val="000000"/>
              </a:solidFill>
              <a:latin typeface="CK Frosting" charset="0"/>
            </a:endParaRPr>
          </a:p>
          <a:p>
            <a:pPr eaLnBrk="1" hangingPunct="1">
              <a:spcBef>
                <a:spcPct val="0"/>
              </a:spcBef>
              <a:buFontTx/>
              <a:buNone/>
            </a:pPr>
            <a:r>
              <a:rPr lang="en-US" altLang="en-US" sz="1200">
                <a:solidFill>
                  <a:srgbClr val="000000"/>
                </a:solidFill>
                <a:latin typeface="CK Frosting" charset="0"/>
              </a:rPr>
              <a:t>    Total Cost:    $1,750.00</a:t>
            </a:r>
            <a:endParaRPr lang="en-US" altLang="en-US" sz="1800"/>
          </a:p>
        </p:txBody>
      </p:sp>
      <p:sp>
        <p:nvSpPr>
          <p:cNvPr id="39941" name="Oval 4">
            <a:extLst>
              <a:ext uri="{FF2B5EF4-FFF2-40B4-BE49-F238E27FC236}">
                <a16:creationId xmlns:a16="http://schemas.microsoft.com/office/drawing/2014/main" id="{CAED9944-00BC-4A15-8E61-E033470C22A7}"/>
              </a:ext>
            </a:extLst>
          </p:cNvPr>
          <p:cNvSpPr>
            <a:spLocks noChangeArrowheads="1"/>
          </p:cNvSpPr>
          <p:nvPr/>
        </p:nvSpPr>
        <p:spPr bwMode="auto">
          <a:xfrm>
            <a:off x="5227638" y="1884363"/>
            <a:ext cx="3916362" cy="2825750"/>
          </a:xfrm>
          <a:prstGeom prst="ellipse">
            <a:avLst/>
          </a:prstGeom>
          <a:solidFill>
            <a:srgbClr val="BED7EF"/>
          </a:solidFill>
          <a:ln w="25400">
            <a:solidFill>
              <a:srgbClr val="000000"/>
            </a:solidFill>
            <a:round/>
            <a:headEnd/>
            <a:tailEnd/>
          </a:ln>
        </p:spPr>
        <p:txBody>
          <a:bodyPr lIns="36576" tIns="36576" rIns="36576" bIns="36576"/>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a:solidFill>
                  <a:srgbClr val="000000"/>
                </a:solidFill>
                <a:latin typeface="CK Frosting" charset="0"/>
              </a:rPr>
              <a:t>Why Do We Need Both ECA Fees &amp; Tax Credit Donations?</a:t>
            </a:r>
          </a:p>
          <a:p>
            <a:pPr algn="ctr" eaLnBrk="1" hangingPunct="1">
              <a:spcBef>
                <a:spcPct val="0"/>
              </a:spcBef>
              <a:buFontTx/>
              <a:buNone/>
            </a:pPr>
            <a:r>
              <a:rPr lang="en-US" altLang="en-US" sz="900">
                <a:solidFill>
                  <a:srgbClr val="000000"/>
                </a:solidFill>
                <a:latin typeface="CK Frosting" charset="0"/>
              </a:rPr>
              <a:t>Extra-Curricular Activity Fees Do Not Cover Total Costs of Trips.  Example:</a:t>
            </a:r>
          </a:p>
          <a:p>
            <a:pPr algn="ctr" eaLnBrk="1" hangingPunct="1">
              <a:spcBef>
                <a:spcPct val="0"/>
              </a:spcBef>
              <a:buFontTx/>
              <a:buNone/>
            </a:pPr>
            <a:r>
              <a:rPr lang="en-US" altLang="en-US" sz="900">
                <a:solidFill>
                  <a:srgbClr val="000000"/>
                </a:solidFill>
                <a:latin typeface="CK Frosting" charset="0"/>
              </a:rPr>
              <a:t>$5 Activity Fee X 120 Students = $600.00</a:t>
            </a:r>
          </a:p>
          <a:p>
            <a:pPr eaLnBrk="1" hangingPunct="1">
              <a:spcBef>
                <a:spcPct val="0"/>
              </a:spcBef>
              <a:buFontTx/>
              <a:buNone/>
            </a:pPr>
            <a:r>
              <a:rPr lang="en-US" altLang="en-US" sz="900">
                <a:solidFill>
                  <a:srgbClr val="000000"/>
                </a:solidFill>
                <a:latin typeface="CK Frosting" charset="0"/>
              </a:rPr>
              <a:t>            Total Cost of Trip:   $1,750.00</a:t>
            </a:r>
          </a:p>
          <a:p>
            <a:pPr eaLnBrk="1" hangingPunct="1">
              <a:spcBef>
                <a:spcPct val="0"/>
              </a:spcBef>
              <a:buFontTx/>
              <a:buNone/>
            </a:pPr>
            <a:r>
              <a:rPr lang="en-US" altLang="en-US" sz="900">
                <a:solidFill>
                  <a:srgbClr val="000000"/>
                </a:solidFill>
                <a:latin typeface="CK Frosting" charset="0"/>
              </a:rPr>
              <a:t>      Activity Fees Collected: - $</a:t>
            </a:r>
            <a:r>
              <a:rPr lang="en-US" altLang="en-US" sz="900" u="sng">
                <a:solidFill>
                  <a:srgbClr val="000000"/>
                </a:solidFill>
                <a:latin typeface="CK Frosting" charset="0"/>
              </a:rPr>
              <a:t> 600.00</a:t>
            </a:r>
            <a:endParaRPr lang="en-US" altLang="en-US" sz="900">
              <a:solidFill>
                <a:srgbClr val="000000"/>
              </a:solidFill>
              <a:latin typeface="CK Frosting" charset="0"/>
            </a:endParaRPr>
          </a:p>
          <a:p>
            <a:pPr eaLnBrk="1" hangingPunct="1">
              <a:spcBef>
                <a:spcPct val="0"/>
              </a:spcBef>
              <a:spcAft>
                <a:spcPts val="300"/>
              </a:spcAft>
              <a:buFontTx/>
              <a:buNone/>
            </a:pPr>
            <a:r>
              <a:rPr lang="en-US" altLang="en-US" sz="900">
                <a:solidFill>
                  <a:srgbClr val="000000"/>
                </a:solidFill>
                <a:latin typeface="CK Frosting" charset="0"/>
              </a:rPr>
              <a:t>  Still Needed To Fund Trip:   $1,150.00  </a:t>
            </a:r>
          </a:p>
          <a:p>
            <a:pPr algn="ctr" eaLnBrk="1" hangingPunct="1">
              <a:spcBef>
                <a:spcPct val="0"/>
              </a:spcBef>
              <a:buFontTx/>
              <a:buNone/>
            </a:pPr>
            <a:r>
              <a:rPr lang="en-US" altLang="en-US" sz="900">
                <a:solidFill>
                  <a:srgbClr val="000000"/>
                </a:solidFill>
                <a:latin typeface="CK Frosting" charset="0"/>
              </a:rPr>
              <a:t>*If we do not have tax credit donations </a:t>
            </a:r>
          </a:p>
          <a:p>
            <a:pPr algn="ctr" eaLnBrk="1" hangingPunct="1">
              <a:spcBef>
                <a:spcPct val="0"/>
              </a:spcBef>
              <a:buFontTx/>
              <a:buNone/>
            </a:pPr>
            <a:r>
              <a:rPr lang="en-US" altLang="en-US" sz="900">
                <a:solidFill>
                  <a:srgbClr val="000000"/>
                </a:solidFill>
                <a:latin typeface="CK Frosting" charset="0"/>
              </a:rPr>
              <a:t>to cover the remaining cost of trip, there </a:t>
            </a:r>
          </a:p>
          <a:p>
            <a:pPr algn="ctr" eaLnBrk="1" hangingPunct="1">
              <a:spcBef>
                <a:spcPct val="0"/>
              </a:spcBef>
              <a:buFontTx/>
              <a:buNone/>
            </a:pPr>
            <a:r>
              <a:rPr lang="en-US" altLang="en-US" sz="900">
                <a:solidFill>
                  <a:srgbClr val="000000"/>
                </a:solidFill>
                <a:latin typeface="CK Frosting" charset="0"/>
              </a:rPr>
              <a:t>will be no trip.  </a:t>
            </a:r>
            <a:endParaRPr lang="en-US" altLang="en-US" sz="1800"/>
          </a:p>
        </p:txBody>
      </p:sp>
      <p:pic>
        <p:nvPicPr>
          <p:cNvPr id="39942" name="Picture 6" descr="fieldtripbus_c">
            <a:extLst>
              <a:ext uri="{FF2B5EF4-FFF2-40B4-BE49-F238E27FC236}">
                <a16:creationId xmlns:a16="http://schemas.microsoft.com/office/drawing/2014/main" id="{94B1BBD0-6CF6-4EDF-8638-54290122B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0004">
            <a:off x="1490663" y="492125"/>
            <a:ext cx="19494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 descr="http://t1.gstatic.com/images?q=tbn:ANd9GcRNytyzBSvwoT4_AtJpTMtPmMpPUbcGvZn8s4xznWlBGBtA4E12">
            <a:extLst>
              <a:ext uri="{FF2B5EF4-FFF2-40B4-BE49-F238E27FC236}">
                <a16:creationId xmlns:a16="http://schemas.microsoft.com/office/drawing/2014/main" id="{3D3BC252-BFFB-448A-967F-8C060E809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4797425"/>
            <a:ext cx="18192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Oval 8">
            <a:extLst>
              <a:ext uri="{FF2B5EF4-FFF2-40B4-BE49-F238E27FC236}">
                <a16:creationId xmlns:a16="http://schemas.microsoft.com/office/drawing/2014/main" id="{AA48DD78-D502-43C5-9588-975981790C07}"/>
              </a:ext>
            </a:extLst>
          </p:cNvPr>
          <p:cNvSpPr>
            <a:spLocks noChangeArrowheads="1"/>
          </p:cNvSpPr>
          <p:nvPr/>
        </p:nvSpPr>
        <p:spPr bwMode="auto">
          <a:xfrm>
            <a:off x="2779713" y="3619500"/>
            <a:ext cx="3859212" cy="3238500"/>
          </a:xfrm>
          <a:prstGeom prst="ellipse">
            <a:avLst/>
          </a:prstGeom>
          <a:solidFill>
            <a:srgbClr val="BED7EF"/>
          </a:solidFill>
          <a:ln w="25400">
            <a:solidFill>
              <a:srgbClr val="000000"/>
            </a:solidFill>
            <a:round/>
            <a:headEnd/>
            <a:tailEnd/>
          </a:ln>
        </p:spPr>
        <p:txBody>
          <a:bodyPr lIns="36576" tIns="36576" rIns="36576" bIns="36576"/>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a:solidFill>
                  <a:srgbClr val="000000"/>
                </a:solidFill>
                <a:latin typeface="CK Frosting" charset="0"/>
              </a:rPr>
              <a:t>Who Can Make A Tax Credit Donation?</a:t>
            </a:r>
          </a:p>
          <a:p>
            <a:pPr algn="ctr" eaLnBrk="1" hangingPunct="1">
              <a:spcBef>
                <a:spcPct val="0"/>
              </a:spcBef>
              <a:buFontTx/>
              <a:buNone/>
            </a:pPr>
            <a:r>
              <a:rPr lang="en-US" altLang="en-US" sz="900">
                <a:latin typeface="CK Frosting" charset="0"/>
              </a:rPr>
              <a:t>Any Arizona taxpayer (Aunts, Uncles, Grandparents, Neighbors!) can make a tax credit donation, regardless of whether or not they have children in school or live in the Chandler Unified School District.  </a:t>
            </a:r>
          </a:p>
          <a:p>
            <a:pPr algn="ctr" eaLnBrk="1" hangingPunct="1">
              <a:spcBef>
                <a:spcPct val="0"/>
              </a:spcBef>
              <a:buFontTx/>
              <a:buNone/>
            </a:pPr>
            <a:r>
              <a:rPr lang="en-US" altLang="en-US" sz="1200">
                <a:latin typeface="CK Frosting" charset="0"/>
              </a:rPr>
              <a:t>How Do I Pay ECA Fees &amp; Make A Tax Credit</a:t>
            </a:r>
            <a:r>
              <a:rPr lang="en-US" altLang="en-US" sz="900">
                <a:latin typeface="CK Frosting" charset="0"/>
              </a:rPr>
              <a:t> </a:t>
            </a:r>
            <a:r>
              <a:rPr lang="en-US" altLang="en-US" sz="1200">
                <a:latin typeface="CK Frosting" charset="0"/>
              </a:rPr>
              <a:t>Donation?</a:t>
            </a:r>
          </a:p>
          <a:p>
            <a:pPr algn="ctr" eaLnBrk="1" hangingPunct="1">
              <a:spcBef>
                <a:spcPct val="0"/>
              </a:spcBef>
              <a:buFontTx/>
              <a:buNone/>
            </a:pPr>
            <a:r>
              <a:rPr lang="en-US" altLang="en-US" sz="900">
                <a:latin typeface="CK Frosting" charset="0"/>
              </a:rPr>
              <a:t>Parents/Guardians will pay fees and make donations through their Parent Portal account.  Others can make donations through the tax credit online site provided on our website @ www.chandlerdonations.org. </a:t>
            </a:r>
            <a:endParaRPr lang="en-US" altLang="en-US" sz="1800"/>
          </a:p>
        </p:txBody>
      </p:sp>
      <p:grpSp>
        <p:nvGrpSpPr>
          <p:cNvPr id="39945" name="Group 9">
            <a:extLst>
              <a:ext uri="{FF2B5EF4-FFF2-40B4-BE49-F238E27FC236}">
                <a16:creationId xmlns:a16="http://schemas.microsoft.com/office/drawing/2014/main" id="{75938977-BDD0-4B3D-8926-0FAFFA87A06A}"/>
              </a:ext>
            </a:extLst>
          </p:cNvPr>
          <p:cNvGrpSpPr>
            <a:grpSpLocks/>
          </p:cNvGrpSpPr>
          <p:nvPr/>
        </p:nvGrpSpPr>
        <p:grpSpPr bwMode="auto">
          <a:xfrm>
            <a:off x="7324725" y="4286250"/>
            <a:ext cx="1409700" cy="866775"/>
            <a:chOff x="-162327" y="-154977"/>
            <a:chExt cx="6009" cy="2976"/>
          </a:xfrm>
        </p:grpSpPr>
        <p:pic>
          <p:nvPicPr>
            <p:cNvPr id="39946" name="Picture 2" descr="Description: Boy with a Sad Face">
              <a:extLst>
                <a:ext uri="{FF2B5EF4-FFF2-40B4-BE49-F238E27FC236}">
                  <a16:creationId xmlns:a16="http://schemas.microsoft.com/office/drawing/2014/main" id="{0CD1C56E-6A4F-47DF-A77B-E9E36E613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27" y="-154977"/>
              <a:ext cx="1522" cy="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3" descr="Description: Sad Girl">
              <a:extLst>
                <a:ext uri="{FF2B5EF4-FFF2-40B4-BE49-F238E27FC236}">
                  <a16:creationId xmlns:a16="http://schemas.microsoft.com/office/drawing/2014/main" id="{A0724F05-18CA-4C2D-9D89-D139C8BE65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79" y="-154963"/>
              <a:ext cx="1561" cy="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4" descr="Description: Sad Little Boy">
              <a:extLst>
                <a:ext uri="{FF2B5EF4-FFF2-40B4-BE49-F238E27FC236}">
                  <a16:creationId xmlns:a16="http://schemas.microsoft.com/office/drawing/2014/main" id="{1A8E6A06-768A-4666-AC95-C74DA78BC9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110" y="-154963"/>
              <a:ext cx="1559" cy="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a:extLst>
              <a:ext uri="{FF2B5EF4-FFF2-40B4-BE49-F238E27FC236}">
                <a16:creationId xmlns:a16="http://schemas.microsoft.com/office/drawing/2014/main" id="{1408ED2D-F25D-41C5-9DD3-754597613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1730A459-B43A-4BAB-ACCE-3FD6EEBFEDBB}"/>
              </a:ext>
            </a:extLst>
          </p:cNvPr>
          <p:cNvSpPr txBox="1">
            <a:spLocks noChangeArrowheads="1"/>
          </p:cNvSpPr>
          <p:nvPr/>
        </p:nvSpPr>
        <p:spPr bwMode="auto">
          <a:xfrm>
            <a:off x="4114800" y="965200"/>
            <a:ext cx="7239000"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latin typeface="Comic Sans MS" panose="030F0702030302020204" pitchFamily="66" charset="0"/>
            </a:endParaRPr>
          </a:p>
          <a:p>
            <a:pPr eaLnBrk="1" hangingPunct="1">
              <a:spcBef>
                <a:spcPct val="0"/>
              </a:spcBef>
              <a:buFontTx/>
              <a:buNone/>
            </a:pPr>
            <a:endParaRPr lang="en-US" altLang="en-US" sz="1800">
              <a:latin typeface="Comic Sans MS" panose="030F0702030302020204" pitchFamily="66" charset="0"/>
            </a:endParaRPr>
          </a:p>
          <a:p>
            <a:pPr eaLnBrk="1" hangingPunct="1">
              <a:spcBef>
                <a:spcPct val="50000"/>
              </a:spcBef>
            </a:pPr>
            <a:endParaRPr lang="en-US" altLang="en-US" sz="1800"/>
          </a:p>
        </p:txBody>
      </p:sp>
      <p:sp>
        <p:nvSpPr>
          <p:cNvPr id="40964" name="Text Box 6">
            <a:extLst>
              <a:ext uri="{FF2B5EF4-FFF2-40B4-BE49-F238E27FC236}">
                <a16:creationId xmlns:a16="http://schemas.microsoft.com/office/drawing/2014/main" id="{B18E89E0-E79E-4967-9BDA-424906800182}"/>
              </a:ext>
            </a:extLst>
          </p:cNvPr>
          <p:cNvSpPr txBox="1">
            <a:spLocks noChangeArrowheads="1"/>
          </p:cNvSpPr>
          <p:nvPr/>
        </p:nvSpPr>
        <p:spPr bwMode="auto">
          <a:xfrm>
            <a:off x="838200" y="2610683"/>
            <a:ext cx="77724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dirty="0">
                <a:latin typeface="Comic Sans MS" panose="030F0702030302020204" pitchFamily="66" charset="0"/>
              </a:rPr>
              <a:t>* Star Student of the Week-dates are on the calendar on our website</a:t>
            </a:r>
          </a:p>
          <a:p>
            <a:pPr eaLnBrk="1" hangingPunct="1">
              <a:spcBef>
                <a:spcPct val="0"/>
              </a:spcBef>
              <a:buFontTx/>
              <a:buNone/>
            </a:pPr>
            <a:r>
              <a:rPr lang="en-US" altLang="en-US" sz="1800" dirty="0">
                <a:latin typeface="Comic Sans MS" panose="030F0702030302020204" pitchFamily="66" charset="0"/>
              </a:rPr>
              <a:t>* Volunteers – Stay Tuned! Please fill out the form in the packet.</a:t>
            </a:r>
          </a:p>
          <a:p>
            <a:pPr eaLnBrk="1" hangingPunct="1">
              <a:spcBef>
                <a:spcPct val="0"/>
              </a:spcBef>
              <a:buNone/>
            </a:pPr>
            <a:r>
              <a:rPr lang="en-US" altLang="en-US" sz="1800" dirty="0">
                <a:latin typeface="Comic Sans MS" panose="030F0702030302020204" pitchFamily="66" charset="0"/>
              </a:rPr>
              <a:t>*Newsletters-will be posted weekly on website and emailed home</a:t>
            </a:r>
          </a:p>
          <a:p>
            <a:pPr eaLnBrk="1" hangingPunct="1">
              <a:spcBef>
                <a:spcPct val="0"/>
              </a:spcBef>
              <a:buNone/>
            </a:pPr>
            <a:r>
              <a:rPr lang="en-US" altLang="en-US" sz="1800" dirty="0">
                <a:latin typeface="Comic Sans MS" panose="030F0702030302020204" pitchFamily="66" charset="0"/>
              </a:rPr>
              <a:t>* Please make sure you sign up for Parent Square. I will be sending many reminders through this platform. It is my understanding you will need to sign up to see our website. </a:t>
            </a:r>
          </a:p>
          <a:p>
            <a:pPr eaLnBrk="1" hangingPunct="1">
              <a:spcBef>
                <a:spcPct val="0"/>
              </a:spcBef>
              <a:buNone/>
            </a:pPr>
            <a:r>
              <a:rPr lang="en-US" altLang="en-US" sz="1800" dirty="0">
                <a:latin typeface="Comic Sans MS" panose="030F0702030302020204" pitchFamily="66" charset="0"/>
              </a:rPr>
              <a:t>*If you have a question, please don’t hesitate to ask. There is a lot of new routines and information…if you are unsure, I am sure another family has the same question! </a:t>
            </a:r>
          </a:p>
          <a:p>
            <a:pPr eaLnBrk="1" hangingPunct="1">
              <a:spcBef>
                <a:spcPct val="0"/>
              </a:spcBef>
              <a:buFontTx/>
              <a:buNone/>
            </a:pPr>
            <a:endParaRPr lang="en-US" altLang="en-US" sz="1800" dirty="0">
              <a:latin typeface="Comic Sans MS" panose="030F0702030302020204" pitchFamily="66" charset="0"/>
            </a:endParaRPr>
          </a:p>
          <a:p>
            <a:pPr eaLnBrk="1" hangingPunct="1">
              <a:spcBef>
                <a:spcPct val="0"/>
              </a:spcBef>
              <a:buFontTx/>
              <a:buNone/>
            </a:pPr>
            <a:endParaRPr lang="en-US" altLang="en-US" sz="1800" dirty="0">
              <a:latin typeface="Comic Sans MS" panose="030F0702030302020204" pitchFamily="66" charset="0"/>
            </a:endParaRPr>
          </a:p>
          <a:p>
            <a:pPr eaLnBrk="1" hangingPunct="1">
              <a:spcBef>
                <a:spcPct val="0"/>
              </a:spcBef>
            </a:pPr>
            <a:endParaRPr lang="en-US" altLang="en-US" sz="1800" dirty="0">
              <a:latin typeface="Comic Sans MS" panose="030F0702030302020204" pitchFamily="66" charset="0"/>
            </a:endParaRPr>
          </a:p>
          <a:p>
            <a:pPr eaLnBrk="1" hangingPunct="1">
              <a:spcBef>
                <a:spcPct val="0"/>
              </a:spcBef>
            </a:pPr>
            <a:endParaRPr lang="en-US" altLang="en-US" sz="1800" dirty="0">
              <a:latin typeface="Comic Sans MS" panose="030F0702030302020204"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a:extLst>
              <a:ext uri="{FF2B5EF4-FFF2-40B4-BE49-F238E27FC236}">
                <a16:creationId xmlns:a16="http://schemas.microsoft.com/office/drawing/2014/main" id="{B75D99A7-8495-4194-9B9C-49028B51C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a:extLst>
              <a:ext uri="{FF2B5EF4-FFF2-40B4-BE49-F238E27FC236}">
                <a16:creationId xmlns:a16="http://schemas.microsoft.com/office/drawing/2014/main" id="{4A41C8DC-4238-49C7-BE46-DF2939AEE74A}"/>
              </a:ext>
            </a:extLst>
          </p:cNvPr>
          <p:cNvSpPr txBox="1">
            <a:spLocks noChangeArrowheads="1"/>
          </p:cNvSpPr>
          <p:nvPr/>
        </p:nvSpPr>
        <p:spPr bwMode="auto">
          <a:xfrm>
            <a:off x="1181100" y="1828800"/>
            <a:ext cx="6248400" cy="41088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0">
              <a:spcBef>
                <a:spcPts val="0"/>
              </a:spcBef>
              <a:spcAft>
                <a:spcPts val="0"/>
              </a:spcAft>
              <a:buNone/>
            </a:pPr>
            <a:r>
              <a:rPr lang="en-US" sz="1800" dirty="0">
                <a:latin typeface="Caveat"/>
                <a:ea typeface="Caveat"/>
                <a:cs typeface="Caveat"/>
                <a:sym typeface="Caveat"/>
              </a:rPr>
              <a:t>I am happy to talk with you regarding your child at anytime. I am typically at school by 6:30 am, but usually leave at 3:30 pm for my other job. You will see that  I have included my cell number. Please text me first and I will call you, as soon as possible. I ask that you do not discuss your child while other children are present. I would be happy to schedule an in-person , google meet or phone conference  for your child’s privacy. I will respond within 24 hours. Thank you for your understanding.</a:t>
            </a:r>
            <a:endParaRPr lang="en-US" sz="1800" b="1" dirty="0">
              <a:latin typeface="Caveat"/>
              <a:ea typeface="Caveat"/>
              <a:cs typeface="Caveat"/>
              <a:sym typeface="Caveat"/>
            </a:endParaRPr>
          </a:p>
          <a:p>
            <a:pPr lvl="0">
              <a:spcBef>
                <a:spcPts val="0"/>
              </a:spcBef>
              <a:spcAft>
                <a:spcPts val="0"/>
              </a:spcAft>
              <a:buNone/>
            </a:pPr>
            <a:r>
              <a:rPr lang="en-US" sz="1800" b="1" dirty="0">
                <a:latin typeface="Caveat"/>
                <a:ea typeface="Caveat"/>
                <a:cs typeface="Caveat"/>
                <a:sym typeface="Caveat"/>
              </a:rPr>
              <a:t>	I am so excited to begin the 2024-2025 school year! My goal is to make this year successful for your child while keeping them safe. I am a strong believer that an awesome first grade year requires us to support each other, and I am looking forward to working with you!</a:t>
            </a:r>
          </a:p>
          <a:p>
            <a:pPr algn="ctr" eaLnBrk="1" hangingPunct="1">
              <a:spcBef>
                <a:spcPct val="50000"/>
              </a:spcBef>
              <a:buFontTx/>
              <a:buNone/>
            </a:pPr>
            <a:r>
              <a:rPr lang="en-US" altLang="en-US" sz="1800" dirty="0">
                <a:latin typeface="Comic Sans MS" panose="030F0702030302020204" pitchFamily="66" charset="0"/>
              </a:rPr>
              <a:t>Wendy</a:t>
            </a:r>
          </a:p>
        </p:txBody>
      </p:sp>
      <p:sp>
        <p:nvSpPr>
          <p:cNvPr id="2" name="TextBox 1">
            <a:extLst>
              <a:ext uri="{FF2B5EF4-FFF2-40B4-BE49-F238E27FC236}">
                <a16:creationId xmlns:a16="http://schemas.microsoft.com/office/drawing/2014/main" id="{3A2AD659-D3F5-4271-9E06-38A264B78AA9}"/>
              </a:ext>
            </a:extLst>
          </p:cNvPr>
          <p:cNvSpPr txBox="1"/>
          <p:nvPr/>
        </p:nvSpPr>
        <p:spPr>
          <a:xfrm>
            <a:off x="762000" y="-126058"/>
            <a:ext cx="5181600" cy="1969770"/>
          </a:xfrm>
          <a:prstGeom prst="rect">
            <a:avLst/>
          </a:prstGeom>
          <a:solidFill>
            <a:schemeClr val="accent2">
              <a:lumMod val="40000"/>
              <a:lumOff val="60000"/>
            </a:schemeClr>
          </a:solidFill>
        </p:spPr>
        <p:txBody>
          <a:bodyPr wrap="square" rtlCol="0">
            <a:spAutoFit/>
          </a:bodyPr>
          <a:lstStyle/>
          <a:p>
            <a:pPr marL="0" lvl="0" indent="0" algn="ctr" rtl="0">
              <a:spcBef>
                <a:spcPts val="0"/>
              </a:spcBef>
              <a:spcAft>
                <a:spcPts val="0"/>
              </a:spcAft>
              <a:buNone/>
            </a:pPr>
            <a:r>
              <a:rPr lang="en-US" sz="4000" dirty="0">
                <a:latin typeface="Caveat"/>
                <a:ea typeface="Caveat"/>
                <a:cs typeface="Caveat"/>
                <a:sym typeface="Caveat"/>
              </a:rPr>
              <a:t>Mrs. Wendy Dafoe</a:t>
            </a:r>
          </a:p>
          <a:p>
            <a:pPr marL="0" lvl="0" indent="0" algn="ctr" rtl="0">
              <a:spcBef>
                <a:spcPts val="0"/>
              </a:spcBef>
              <a:spcAft>
                <a:spcPts val="0"/>
              </a:spcAft>
              <a:buNone/>
            </a:pPr>
            <a:r>
              <a:rPr lang="en-US" sz="1600" dirty="0"/>
              <a:t>Email : </a:t>
            </a:r>
            <a:r>
              <a:rPr lang="en-US" sz="1600" u="sng" dirty="0">
                <a:hlinkClick r:id="rId4">
                  <a:extLst>
                    <a:ext uri="{A12FA001-AC4F-418D-AE19-62706E023703}">
                      <ahyp:hlinkClr xmlns:ahyp="http://schemas.microsoft.com/office/drawing/2018/hyperlinkcolor" val="tx"/>
                    </a:ext>
                  </a:extLst>
                </a:hlinkClick>
              </a:rPr>
              <a:t>Dafoe.wendy@cusd80.com</a:t>
            </a:r>
            <a:endParaRPr lang="en-US" sz="1600" dirty="0"/>
          </a:p>
          <a:p>
            <a:pPr marL="0" lvl="0" indent="0" algn="ctr" rtl="0">
              <a:spcBef>
                <a:spcPts val="0"/>
              </a:spcBef>
              <a:spcAft>
                <a:spcPts val="0"/>
              </a:spcAft>
              <a:buNone/>
            </a:pPr>
            <a:r>
              <a:rPr lang="en-US" sz="1600" dirty="0"/>
              <a:t>School Phone: 224-3447</a:t>
            </a:r>
          </a:p>
          <a:p>
            <a:pPr marL="0" lvl="0" indent="0" algn="ctr" rtl="0">
              <a:spcBef>
                <a:spcPts val="0"/>
              </a:spcBef>
              <a:spcAft>
                <a:spcPts val="0"/>
              </a:spcAft>
              <a:buNone/>
            </a:pPr>
            <a:r>
              <a:rPr lang="en-US" sz="1600" dirty="0"/>
              <a:t>Cell Phone: (480)294-5758</a:t>
            </a:r>
          </a:p>
          <a:p>
            <a:pPr marL="0" lvl="0" indent="0" algn="ctr" rtl="0">
              <a:spcBef>
                <a:spcPts val="0"/>
              </a:spcBef>
              <a:spcAft>
                <a:spcPts val="0"/>
              </a:spcAft>
              <a:buNone/>
            </a:pPr>
            <a:r>
              <a:rPr lang="en-US" sz="1600" dirty="0"/>
              <a:t>Website: </a:t>
            </a:r>
            <a:r>
              <a:rPr lang="en-US" sz="1600" u="sng" dirty="0">
                <a:hlinkClick r:id="rId5">
                  <a:extLst>
                    <a:ext uri="{A12FA001-AC4F-418D-AE19-62706E023703}">
                      <ahyp:hlinkClr xmlns:ahyp="http://schemas.microsoft.com/office/drawing/2018/hyperlinkcolor" val="tx"/>
                    </a:ext>
                  </a:extLst>
                </a:hlinkClick>
              </a:rPr>
              <a:t>https://www.cusd80.com/Page/22463</a:t>
            </a:r>
            <a:endParaRPr lang="en-US" sz="16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2000" fill="hold"/>
                                        <p:tgtEl>
                                          <p:spTgt spid="24579"/>
                                        </p:tgtEl>
                                        <p:attrNameLst>
                                          <p:attrName>ppt_w</p:attrName>
                                        </p:attrNameLst>
                                      </p:cBhvr>
                                      <p:tavLst>
                                        <p:tav tm="0">
                                          <p:val>
                                            <p:fltVal val="0"/>
                                          </p:val>
                                        </p:tav>
                                        <p:tav tm="100000">
                                          <p:val>
                                            <p:strVal val="#ppt_w"/>
                                          </p:val>
                                        </p:tav>
                                      </p:tavLst>
                                    </p:anim>
                                    <p:anim calcmode="lin" valueType="num">
                                      <p:cBhvr>
                                        <p:cTn id="8" dur="2000" fill="hold"/>
                                        <p:tgtEl>
                                          <p:spTgt spid="24579"/>
                                        </p:tgtEl>
                                        <p:attrNameLst>
                                          <p:attrName>ppt_h</p:attrName>
                                        </p:attrNameLst>
                                      </p:cBhvr>
                                      <p:tavLst>
                                        <p:tav tm="0">
                                          <p:val>
                                            <p:fltVal val="0"/>
                                          </p:val>
                                        </p:tav>
                                        <p:tav tm="100000">
                                          <p:val>
                                            <p:strVal val="#ppt_h"/>
                                          </p:val>
                                        </p:tav>
                                      </p:tavLst>
                                    </p:anim>
                                    <p:anim calcmode="lin" valueType="num">
                                      <p:cBhvr>
                                        <p:cTn id="9" dur="2000" fill="hold"/>
                                        <p:tgtEl>
                                          <p:spTgt spid="2457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45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056DA09D-5EDE-4C1E-8DA3-91F0D4566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6">
            <a:extLst>
              <a:ext uri="{FF2B5EF4-FFF2-40B4-BE49-F238E27FC236}">
                <a16:creationId xmlns:a16="http://schemas.microsoft.com/office/drawing/2014/main" id="{BDFC7A52-AE3B-4B04-B866-B181FD67F263}"/>
              </a:ext>
            </a:extLst>
          </p:cNvPr>
          <p:cNvSpPr>
            <a:spLocks noChangeArrowheads="1"/>
          </p:cNvSpPr>
          <p:nvPr/>
        </p:nvSpPr>
        <p:spPr bwMode="auto">
          <a:xfrm>
            <a:off x="685800" y="9525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7172" name="Rectangle 7">
            <a:extLst>
              <a:ext uri="{FF2B5EF4-FFF2-40B4-BE49-F238E27FC236}">
                <a16:creationId xmlns:a16="http://schemas.microsoft.com/office/drawing/2014/main" id="{E64F27CF-3F8B-4CAF-845D-B5993A1017ED}"/>
              </a:ext>
            </a:extLst>
          </p:cNvPr>
          <p:cNvSpPr>
            <a:spLocks noChangeArrowheads="1"/>
          </p:cNvSpPr>
          <p:nvPr/>
        </p:nvSpPr>
        <p:spPr bwMode="auto">
          <a:xfrm>
            <a:off x="1981200" y="49530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7173" name="Rectangle 8">
            <a:extLst>
              <a:ext uri="{FF2B5EF4-FFF2-40B4-BE49-F238E27FC236}">
                <a16:creationId xmlns:a16="http://schemas.microsoft.com/office/drawing/2014/main" id="{5C50DA21-878A-46F3-8B9B-4C068EDB8CD5}"/>
              </a:ext>
            </a:extLst>
          </p:cNvPr>
          <p:cNvSpPr>
            <a:spLocks noChangeArrowheads="1"/>
          </p:cNvSpPr>
          <p:nvPr/>
        </p:nvSpPr>
        <p:spPr bwMode="auto">
          <a:xfrm>
            <a:off x="838200" y="22098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000">
              <a:latin typeface="Comic Sans MS" panose="030F0702030302020204" pitchFamily="66" charset="0"/>
            </a:endParaRPr>
          </a:p>
        </p:txBody>
      </p:sp>
      <p:sp>
        <p:nvSpPr>
          <p:cNvPr id="7174" name="Rectangle 9">
            <a:extLst>
              <a:ext uri="{FF2B5EF4-FFF2-40B4-BE49-F238E27FC236}">
                <a16:creationId xmlns:a16="http://schemas.microsoft.com/office/drawing/2014/main" id="{240CB6D4-CF50-4DAC-B792-997857E45735}"/>
              </a:ext>
            </a:extLst>
          </p:cNvPr>
          <p:cNvSpPr>
            <a:spLocks noGrp="1" noChangeArrowheads="1"/>
          </p:cNvSpPr>
          <p:nvPr>
            <p:ph type="title"/>
          </p:nvPr>
        </p:nvSpPr>
        <p:spPr>
          <a:xfrm>
            <a:off x="838200" y="1382713"/>
            <a:ext cx="6858000" cy="5475287"/>
          </a:xfrm>
        </p:spPr>
        <p:txBody>
          <a:bodyPr/>
          <a:lstStyle/>
          <a:p>
            <a:pPr eaLnBrk="1" hangingPunct="1"/>
            <a:r>
              <a:rPr lang="en-US" altLang="en-US" sz="2000" dirty="0">
                <a:latin typeface="Comic Sans MS"/>
                <a:ea typeface="MS PGothic"/>
              </a:rPr>
              <a:t>National Board Certification</a:t>
            </a:r>
            <a:br>
              <a:rPr lang="en-US" altLang="en-US" sz="2000" dirty="0">
                <a:latin typeface="Comic Sans MS"/>
                <a:ea typeface="MS PGothic"/>
              </a:rPr>
            </a:br>
            <a:r>
              <a:rPr lang="en-US" altLang="en-US" sz="1400" dirty="0">
                <a:latin typeface="Comic Sans MS"/>
                <a:ea typeface="MS PGothic"/>
              </a:rPr>
              <a:t>I previously went through the rigorous process to become National Board Certified in the area of Early Childhood Generalist. Every five years I need to maintain my certification by demonstrating knowledge and practices that are expected of an accomplished teacher, improve student learning and encourage excellence in teaching. Part of the process requires me to video me teaching in which your child may be visible and may include photos of your child’s work. The team who evaluates me will be looking at my teaching abilities and plan on helping students achieve academic success based on a student’s abilities. I am not allowed to disclose state, school, student names or even my name in anything I submit. With that said, I need to have your permission to have your child in the video and use his/her work image. Please note the evaluators will be the only ones seeing the video and student work. All students may not be seen in the video, and I will only be choosing a select number o work samples. </a:t>
            </a:r>
            <a:br>
              <a:rPr lang="en-US" altLang="en-US" sz="1400" dirty="0">
                <a:latin typeface="Comic Sans MS"/>
                <a:ea typeface="MS PGothic"/>
              </a:rPr>
            </a:br>
            <a:br>
              <a:rPr lang="en-US" altLang="en-US" sz="1400" dirty="0">
                <a:latin typeface="Comic Sans MS"/>
                <a:ea typeface="MS PGothic"/>
              </a:rPr>
            </a:br>
            <a:r>
              <a:rPr lang="en-US" altLang="en-US" sz="1400" b="1" dirty="0">
                <a:latin typeface="Comic Sans MS"/>
                <a:ea typeface="MS PGothic"/>
              </a:rPr>
              <a:t>In the Meet the Teacher packet will be a Student Release form. I will need all students to submit a form and either give me permission or not give me permission. If you have any questions or concerns, please don’t hesitate to ask. </a:t>
            </a:r>
            <a:br>
              <a:rPr lang="en-US" altLang="en-US" sz="2400" dirty="0">
                <a:latin typeface="Comic Sans MS"/>
                <a:ea typeface="MS PGothic"/>
              </a:rPr>
            </a:br>
            <a:br>
              <a:rPr lang="en-US" altLang="en-US" sz="4000" dirty="0">
                <a:latin typeface="Comic Sans MS" panose="030F0702030302020204" pitchFamily="66" charset="0"/>
              </a:rPr>
            </a:br>
            <a:endParaRPr lang="en-US" altLang="en-US" sz="4000" dirty="0">
              <a:latin typeface="Comic Sans MS" panose="030F0702030302020204"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E401DCE9-1E21-48E5-AF18-22AD97016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6">
            <a:extLst>
              <a:ext uri="{FF2B5EF4-FFF2-40B4-BE49-F238E27FC236}">
                <a16:creationId xmlns:a16="http://schemas.microsoft.com/office/drawing/2014/main" id="{90498BBA-8FD1-49E1-9F65-0E50234ADFA8}"/>
              </a:ext>
            </a:extLst>
          </p:cNvPr>
          <p:cNvSpPr>
            <a:spLocks noChangeArrowheads="1"/>
          </p:cNvSpPr>
          <p:nvPr/>
        </p:nvSpPr>
        <p:spPr bwMode="auto">
          <a:xfrm>
            <a:off x="685800" y="9906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9220" name="Rectangle 7">
            <a:extLst>
              <a:ext uri="{FF2B5EF4-FFF2-40B4-BE49-F238E27FC236}">
                <a16:creationId xmlns:a16="http://schemas.microsoft.com/office/drawing/2014/main" id="{9403C3E0-9CDB-4AF5-8967-82A6A566177D}"/>
              </a:ext>
            </a:extLst>
          </p:cNvPr>
          <p:cNvSpPr>
            <a:spLocks noChangeArrowheads="1"/>
          </p:cNvSpPr>
          <p:nvPr/>
        </p:nvSpPr>
        <p:spPr bwMode="auto">
          <a:xfrm>
            <a:off x="1981200" y="49530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9221" name="Rectangle 8">
            <a:extLst>
              <a:ext uri="{FF2B5EF4-FFF2-40B4-BE49-F238E27FC236}">
                <a16:creationId xmlns:a16="http://schemas.microsoft.com/office/drawing/2014/main" id="{A06EEA20-C841-427F-9139-3FFC8BA986B3}"/>
              </a:ext>
            </a:extLst>
          </p:cNvPr>
          <p:cNvSpPr>
            <a:spLocks noChangeArrowheads="1"/>
          </p:cNvSpPr>
          <p:nvPr/>
        </p:nvSpPr>
        <p:spPr bwMode="auto">
          <a:xfrm>
            <a:off x="838200" y="22098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000">
              <a:latin typeface="Comic Sans MS" panose="030F0702030302020204" pitchFamily="66" charset="0"/>
            </a:endParaRPr>
          </a:p>
        </p:txBody>
      </p:sp>
      <p:sp>
        <p:nvSpPr>
          <p:cNvPr id="9222" name="Rectangle 9">
            <a:extLst>
              <a:ext uri="{FF2B5EF4-FFF2-40B4-BE49-F238E27FC236}">
                <a16:creationId xmlns:a16="http://schemas.microsoft.com/office/drawing/2014/main" id="{6FD6894E-F272-4375-A5D7-B69BDD6D02D3}"/>
              </a:ext>
            </a:extLst>
          </p:cNvPr>
          <p:cNvSpPr>
            <a:spLocks noGrp="1" noChangeArrowheads="1"/>
          </p:cNvSpPr>
          <p:nvPr>
            <p:ph type="title"/>
          </p:nvPr>
        </p:nvSpPr>
        <p:spPr>
          <a:xfrm>
            <a:off x="199768" y="152400"/>
            <a:ext cx="7162800" cy="6172200"/>
          </a:xfrm>
        </p:spPr>
        <p:txBody>
          <a:bodyPr/>
          <a:lstStyle/>
          <a:p>
            <a:pPr marL="0" marR="0" fontAlgn="base">
              <a:spcBef>
                <a:spcPts val="0"/>
              </a:spcBef>
              <a:spcAft>
                <a:spcPts val="0"/>
              </a:spcAft>
            </a:pPr>
            <a:br>
              <a:rPr lang="en-US" altLang="en-US" sz="3200" u="sng" dirty="0">
                <a:latin typeface="Comic Sans MS" panose="030F0702030302020204" pitchFamily="66" charset="0"/>
              </a:rPr>
            </a:br>
            <a:r>
              <a:rPr lang="en-US" altLang="en-US" sz="3200" u="sng" dirty="0">
                <a:latin typeface="Comic Sans MS" panose="030F0702030302020204" pitchFamily="66" charset="0"/>
              </a:rPr>
              <a:t>Suggested School Supplies</a:t>
            </a:r>
            <a:br>
              <a:rPr lang="en-US" altLang="en-US" sz="3200" u="sng" dirty="0">
                <a:latin typeface="Comic Sans MS" panose="030F0702030302020204" pitchFamily="66" charset="0"/>
              </a:rPr>
            </a:br>
            <a:br>
              <a:rPr lang="en-US" sz="1800" dirty="0">
                <a:effectLst/>
                <a:latin typeface="Times New Roman" panose="02020603050405020304" pitchFamily="18" charset="0"/>
                <a:ea typeface="Times New Roman" panose="02020603050405020304" pitchFamily="18" charset="0"/>
              </a:rPr>
            </a:br>
            <a:r>
              <a:rPr lang="en-US" sz="1400" b="1" dirty="0">
                <a:effectLst/>
                <a:latin typeface="Comic Sans MS" panose="030F0702030302020204" pitchFamily="66" charset="0"/>
                <a:ea typeface="Times New Roman" panose="02020603050405020304" pitchFamily="18" charset="0"/>
                <a:cs typeface="Segoe UI" panose="020B0502040204020203" pitchFamily="34" charset="0"/>
              </a:rPr>
              <a:t>Everyone will need</a:t>
            </a:r>
            <a:r>
              <a:rPr lang="en-US" sz="1400" b="1" dirty="0">
                <a:effectLst/>
                <a:latin typeface="Comic Sans MS" panose="030F0702030302020204" pitchFamily="66" charset="0"/>
                <a:ea typeface="Times New Roman" panose="02020603050405020304" pitchFamily="18" charset="0"/>
                <a:cs typeface="Cambria" panose="02040503050406030204" pitchFamily="18" charset="0"/>
              </a:rPr>
              <a:t> </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rPr>
              <a:t>            </a:t>
            </a:r>
            <a:r>
              <a:rPr lang="en-US" sz="1400" b="1" dirty="0">
                <a:effectLst/>
                <a:latin typeface="Comic Sans MS" panose="030F0702030302020204" pitchFamily="66" charset="0"/>
                <a:ea typeface="Times New Roman" panose="02020603050405020304" pitchFamily="18" charset="0"/>
                <a:cs typeface="Cambria" panose="02040503050406030204" pitchFamily="18" charset="0"/>
              </a:rPr>
              <a:t> </a:t>
            </a:r>
            <a:r>
              <a:rPr lang="en-US" sz="1400" b="1" dirty="0">
                <a:effectLst/>
                <a:latin typeface="Comic Sans MS" panose="030F0702030302020204" pitchFamily="66" charset="0"/>
                <a:ea typeface="Times New Roman" panose="02020603050405020304" pitchFamily="18" charset="0"/>
                <a:cs typeface="Segoe UI" panose="020B0502040204020203" pitchFamily="34" charset="0"/>
              </a:rPr>
              <a:t>*1 </a:t>
            </a:r>
            <a:r>
              <a:rPr lang="en-US" sz="1400" b="1" dirty="0">
                <a:effectLst/>
                <a:latin typeface="Comic Sans MS" panose="030F0702030302020204" pitchFamily="66" charset="0"/>
                <a:ea typeface="Times New Roman" panose="02020603050405020304" pitchFamily="18" charset="0"/>
                <a:cs typeface="Cambria" panose="02040503050406030204" pitchFamily="18" charset="0"/>
              </a:rPr>
              <a:t>½</a:t>
            </a:r>
            <a:r>
              <a:rPr lang="en-US" sz="1400" b="1" dirty="0">
                <a:effectLst/>
                <a:latin typeface="Comic Sans MS" panose="030F0702030302020204" pitchFamily="66" charset="0"/>
                <a:ea typeface="Times New Roman" panose="02020603050405020304" pitchFamily="18" charset="0"/>
                <a:cs typeface="Segoe UI" panose="020B0502040204020203" pitchFamily="34" charset="0"/>
              </a:rPr>
              <a:t> inch 3 ring binder with a clear pocket in the front for our </a:t>
            </a:r>
            <a:r>
              <a:rPr lang="en-US" sz="1400" b="1" dirty="0">
                <a:effectLst/>
                <a:latin typeface="Comic Sans MS" panose="030F0702030302020204" pitchFamily="66" charset="0"/>
                <a:ea typeface="Times New Roman" panose="02020603050405020304" pitchFamily="18" charset="0"/>
                <a:cs typeface="AbcTeacher"/>
              </a:rPr>
              <a:t>“</a:t>
            </a:r>
            <a:r>
              <a:rPr lang="en-US" sz="1400" b="1" dirty="0">
                <a:effectLst/>
                <a:latin typeface="Comic Sans MS" panose="030F0702030302020204" pitchFamily="66" charset="0"/>
                <a:ea typeface="Times New Roman" panose="02020603050405020304" pitchFamily="18" charset="0"/>
                <a:cs typeface="Segoe UI" panose="020B0502040204020203" pitchFamily="34" charset="0"/>
              </a:rPr>
              <a:t>First Grade Scrapbook”</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r>
              <a:rPr lang="en-US" sz="1400" b="1" dirty="0">
                <a:effectLst/>
                <a:latin typeface="Comic Sans MS" panose="030F0702030302020204" pitchFamily="66" charset="0"/>
                <a:ea typeface="Times New Roman" panose="02020603050405020304" pitchFamily="18" charset="0"/>
                <a:cs typeface="Segoe UI" panose="020B0502040204020203" pitchFamily="34" charset="0"/>
              </a:rPr>
              <a:t>*Backpack</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r>
              <a:rPr lang="en-US" sz="1400" b="1" dirty="0">
                <a:effectLst/>
                <a:latin typeface="Comic Sans MS" panose="030F0702030302020204" pitchFamily="66" charset="0"/>
                <a:ea typeface="Times New Roman" panose="02020603050405020304" pitchFamily="18" charset="0"/>
                <a:cs typeface="Segoe UI" panose="020B0502040204020203" pitchFamily="34" charset="0"/>
              </a:rPr>
              <a:t>*pencil box</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which can fit these items </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cs typeface="Segoe UI" panose="020B0502040204020203" pitchFamily="34" charset="0"/>
              </a:rPr>
              <a:t>3 or more glue sticks (there are great sales on these now!)</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cs typeface="Segoe UI" panose="020B0502040204020203" pitchFamily="34" charset="0"/>
              </a:rPr>
              <a:t>1 package of #2 sharpened pencils</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cs typeface="Segoe UI" panose="020B0502040204020203" pitchFamily="34" charset="0"/>
              </a:rPr>
              <a:t>1 package of crayons (please make sure that it fits in the pencil box)</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cs typeface="Segoe UI" panose="020B0502040204020203" pitchFamily="34" charset="0"/>
              </a:rPr>
              <a:t>1 highlighter (any color)</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r>
              <a:rPr lang="en-US" sz="1400" b="1" dirty="0">
                <a:effectLst/>
                <a:latin typeface="Comic Sans MS" panose="030F0702030302020204" pitchFamily="66" charset="0"/>
                <a:ea typeface="Times New Roman" panose="02020603050405020304" pitchFamily="18" charset="0"/>
                <a:cs typeface="Segoe UI" panose="020B0502040204020203" pitchFamily="34" charset="0"/>
              </a:rPr>
              <a:t>Quarter 1 Amazon Wish list Link: </a:t>
            </a:r>
            <a:r>
              <a:rPr lang="en-US" sz="1400" u="sng" dirty="0">
                <a:solidFill>
                  <a:srgbClr val="0563C1"/>
                </a:solidFill>
                <a:effectLst/>
                <a:latin typeface="Comic Sans MS" panose="030F0702030302020204" pitchFamily="66" charset="0"/>
                <a:ea typeface="Times New Roman" panose="02020603050405020304" pitchFamily="18" charset="0"/>
                <a:cs typeface="Segoe UI" panose="020B0502040204020203" pitchFamily="34" charset="0"/>
                <a:hlinkClick r:id="rId4"/>
              </a:rPr>
              <a:t>https://www.amazon.com/hz/wishlist/ls/3EOCTVEMEH9KF?ref_=wl_share</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cs typeface="Segoe UI" panose="020B0502040204020203" pitchFamily="34" charset="0"/>
              </a:rPr>
              <a:t> </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Calibri" panose="020F0502020204030204" pitchFamily="34" charset="0"/>
                <a:cs typeface="Segoe UI" panose="020B0502040204020203" pitchFamily="34" charset="0"/>
              </a:rPr>
              <a:t>Other Optional Donations beyond Amazon Quarterly Wishlist:</a:t>
            </a:r>
            <a:br>
              <a:rPr lang="en-US" sz="1400" dirty="0">
                <a:effectLst/>
                <a:latin typeface="Comic Sans MS" panose="030F0702030302020204" pitchFamily="66" charset="0"/>
                <a:ea typeface="Calibri" panose="020F0502020204030204" pitchFamily="34" charset="0"/>
                <a:cs typeface="Segoe UI" panose="020B0502040204020203" pitchFamily="34" charset="0"/>
              </a:rPr>
            </a:br>
            <a:r>
              <a:rPr lang="en-US" sz="1400" dirty="0">
                <a:effectLst/>
                <a:latin typeface="Comic Sans MS" panose="030F0702030302020204" pitchFamily="66" charset="0"/>
                <a:ea typeface="Calibri" panose="020F0502020204030204" pitchFamily="34" charset="0"/>
                <a:cs typeface="Segoe UI" panose="020B0502040204020203" pitchFamily="34" charset="0"/>
              </a:rPr>
              <a:t>*</a:t>
            </a:r>
            <a:r>
              <a:rPr lang="en-US" sz="1400" dirty="0">
                <a:effectLst/>
                <a:latin typeface="Comic Sans MS" panose="030F0702030302020204" pitchFamily="66" charset="0"/>
                <a:ea typeface="Times New Roman" panose="02020603050405020304" pitchFamily="18" charset="0"/>
                <a:cs typeface="Segoe UI" panose="020B0502040204020203" pitchFamily="34" charset="0"/>
              </a:rPr>
              <a:t>Wal-green’s gift card (print photos for scrapbook)</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rPr>
              <a:t>	    * </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Fry’s gift card (I will purchase foods throughout the year for   special activities. For example, first day of school “Jitter Juice”, which is  lemonade. </a:t>
            </a:r>
            <a:r>
              <a:rPr lang="en-US" sz="1400" dirty="0">
                <a:effectLst/>
                <a:latin typeface="Comic Sans MS" panose="030F0702030302020204" pitchFamily="66" charset="0"/>
                <a:ea typeface="Times New Roman" panose="02020603050405020304" pitchFamily="18" charset="0"/>
                <a:cs typeface="Cambria" panose="02040503050406030204" pitchFamily="18" charset="0"/>
                <a:sym typeface="Segoe UI Emoji" panose="020B0502040204020203" pitchFamily="34" charset="0"/>
              </a:rPr>
              <a:t>😊</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cs typeface="Segoe UI" panose="020B0502040204020203" pitchFamily="34" charset="0"/>
              </a:rPr>
              <a:t> </a:t>
            </a:r>
            <a:br>
              <a:rPr lang="en-US" sz="1400" dirty="0">
                <a:effectLst/>
                <a:latin typeface="Comic Sans MS" panose="030F0702030302020204" pitchFamily="66" charset="0"/>
                <a:ea typeface="Times New Roman" panose="02020603050405020304" pitchFamily="18" charset="0"/>
              </a:rPr>
            </a:br>
            <a:r>
              <a:rPr lang="en-US" sz="1400" dirty="0">
                <a:effectLst/>
                <a:latin typeface="Comic Sans MS" panose="030F0702030302020204" pitchFamily="66" charset="0"/>
                <a:ea typeface="Times New Roman" panose="02020603050405020304" pitchFamily="18" charset="0"/>
                <a:cs typeface="Segoe UI" panose="020B0502040204020203" pitchFamily="34" charset="0"/>
              </a:rPr>
              <a:t>Thanks so much for helping our classroom!</a:t>
            </a:r>
            <a:r>
              <a:rPr lang="en-US" sz="1400" dirty="0">
                <a:effectLst/>
                <a:latin typeface="Comic Sans MS" panose="030F0702030302020204" pitchFamily="66" charset="0"/>
                <a:ea typeface="Times New Roman" panose="02020603050405020304" pitchFamily="18" charset="0"/>
                <a:cs typeface="Cambria" panose="02040503050406030204" pitchFamily="18" charset="0"/>
              </a:rPr>
              <a:t> </a:t>
            </a:r>
            <a:br>
              <a:rPr lang="en-US" sz="1400" dirty="0">
                <a:effectLst/>
                <a:latin typeface="Comic Sans MS" panose="030F0702030302020204" pitchFamily="66" charset="0"/>
                <a:ea typeface="Times New Roman" panose="02020603050405020304" pitchFamily="18" charset="0"/>
              </a:rPr>
            </a:br>
            <a:endParaRPr lang="en-US" altLang="en-US" sz="1400" u="sng" dirty="0">
              <a:latin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3E72E27A-17D3-40BE-AD80-F07CE23F4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a:extLst>
              <a:ext uri="{FF2B5EF4-FFF2-40B4-BE49-F238E27FC236}">
                <a16:creationId xmlns:a16="http://schemas.microsoft.com/office/drawing/2014/main" id="{072A48FB-351E-4410-9C78-C73981531E0B}"/>
              </a:ext>
            </a:extLst>
          </p:cNvPr>
          <p:cNvSpPr>
            <a:spLocks noChangeArrowheads="1"/>
          </p:cNvSpPr>
          <p:nvPr/>
        </p:nvSpPr>
        <p:spPr bwMode="auto">
          <a:xfrm>
            <a:off x="685800" y="9906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1268" name="Rectangle 7">
            <a:extLst>
              <a:ext uri="{FF2B5EF4-FFF2-40B4-BE49-F238E27FC236}">
                <a16:creationId xmlns:a16="http://schemas.microsoft.com/office/drawing/2014/main" id="{7A87D98C-9E0B-40D9-BB32-F7DB6A5EBE0A}"/>
              </a:ext>
            </a:extLst>
          </p:cNvPr>
          <p:cNvSpPr>
            <a:spLocks noChangeArrowheads="1"/>
          </p:cNvSpPr>
          <p:nvPr/>
        </p:nvSpPr>
        <p:spPr bwMode="auto">
          <a:xfrm>
            <a:off x="1981200" y="4953000"/>
            <a:ext cx="525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1269" name="Rectangle 8">
            <a:extLst>
              <a:ext uri="{FF2B5EF4-FFF2-40B4-BE49-F238E27FC236}">
                <a16:creationId xmlns:a16="http://schemas.microsoft.com/office/drawing/2014/main" id="{12D7DF83-B406-4D4B-8A09-BC63E58C598E}"/>
              </a:ext>
            </a:extLst>
          </p:cNvPr>
          <p:cNvSpPr>
            <a:spLocks noChangeArrowheads="1"/>
          </p:cNvSpPr>
          <p:nvPr/>
        </p:nvSpPr>
        <p:spPr bwMode="auto">
          <a:xfrm>
            <a:off x="838200" y="22098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000">
              <a:latin typeface="Comic Sans MS" panose="030F0702030302020204" pitchFamily="66" charset="0"/>
            </a:endParaRPr>
          </a:p>
        </p:txBody>
      </p:sp>
      <p:sp>
        <p:nvSpPr>
          <p:cNvPr id="11270" name="Text Box 5">
            <a:extLst>
              <a:ext uri="{FF2B5EF4-FFF2-40B4-BE49-F238E27FC236}">
                <a16:creationId xmlns:a16="http://schemas.microsoft.com/office/drawing/2014/main" id="{E0CB1F21-087E-4F94-BA4B-D89D189EBF35}"/>
              </a:ext>
            </a:extLst>
          </p:cNvPr>
          <p:cNvSpPr txBox="1">
            <a:spLocks noChangeArrowheads="1"/>
          </p:cNvSpPr>
          <p:nvPr/>
        </p:nvSpPr>
        <p:spPr bwMode="auto">
          <a:xfrm>
            <a:off x="685800" y="914400"/>
            <a:ext cx="74676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000">
                <a:latin typeface="Comic Sans MS" panose="030F0702030302020204" pitchFamily="66" charset="0"/>
              </a:rPr>
              <a:t>Teacher's Name: Wendy Dafoe</a:t>
            </a:r>
          </a:p>
          <a:p>
            <a:pPr eaLnBrk="1" hangingPunct="1">
              <a:spcBef>
                <a:spcPct val="50000"/>
              </a:spcBef>
              <a:buFontTx/>
              <a:buNone/>
            </a:pPr>
            <a:r>
              <a:rPr lang="en-US" altLang="en-US" sz="2000">
                <a:latin typeface="Comic Sans MS" panose="030F0702030302020204" pitchFamily="66" charset="0"/>
              </a:rPr>
              <a:t>Email: Dafoe.Wendy@cusd80.com</a:t>
            </a:r>
          </a:p>
          <a:p>
            <a:pPr eaLnBrk="1" hangingPunct="1">
              <a:spcBef>
                <a:spcPct val="50000"/>
              </a:spcBef>
              <a:buFontTx/>
              <a:buNone/>
            </a:pPr>
            <a:r>
              <a:rPr lang="en-US" altLang="en-US" sz="2000">
                <a:latin typeface="Comic Sans MS" panose="030F0702030302020204" pitchFamily="66" charset="0"/>
              </a:rPr>
              <a:t>Phone: 480-224-3400</a:t>
            </a:r>
          </a:p>
          <a:p>
            <a:pPr eaLnBrk="1" hangingPunct="1">
              <a:spcBef>
                <a:spcPct val="50000"/>
              </a:spcBef>
              <a:buFontTx/>
              <a:buNone/>
            </a:pPr>
            <a:r>
              <a:rPr lang="en-US" altLang="en-US" sz="2000">
                <a:latin typeface="Comic Sans MS" panose="030F0702030302020204" pitchFamily="66" charset="0"/>
              </a:rPr>
              <a:t>Website: </a:t>
            </a:r>
            <a:r>
              <a:rPr lang="en-US" altLang="en-US" sz="2000">
                <a:latin typeface="Comic Sans MS" panose="030F0702030302020204" pitchFamily="66" charset="0"/>
                <a:hlinkClick r:id="rId4"/>
              </a:rPr>
              <a:t>http://www.cusd80.com/Domain/3495</a:t>
            </a:r>
            <a:endParaRPr lang="en-US" altLang="en-US" sz="2000">
              <a:latin typeface="Comic Sans MS" panose="030F0702030302020204" pitchFamily="66" charset="0"/>
            </a:endParaRPr>
          </a:p>
          <a:p>
            <a:pPr eaLnBrk="1" hangingPunct="1">
              <a:spcBef>
                <a:spcPct val="50000"/>
              </a:spcBef>
              <a:buFontTx/>
              <a:buNone/>
            </a:pPr>
            <a:r>
              <a:rPr lang="en-US" altLang="en-US" sz="2000">
                <a:latin typeface="Comic Sans MS" panose="030F0702030302020204" pitchFamily="66" charset="0"/>
              </a:rPr>
              <a:t>I am happy to talk with you about your child at                                 any time, however, out of respect for my                                students' privacy, I do not discuss student                                progress when I have other students in the                               classroom. If you wish to discuss your child's                                   progress, please contact me to schedule a                                     conference.</a:t>
            </a:r>
            <a:r>
              <a:rPr lang="en-US" altLang="en-US" sz="1800">
                <a:latin typeface="Comic Sans MS" panose="030F0702030302020204" pitchFamily="66" charset="0"/>
              </a:rPr>
              <a:t>*</a:t>
            </a:r>
          </a:p>
          <a:p>
            <a:pPr eaLnBrk="1" hangingPunct="1">
              <a:spcBef>
                <a:spcPct val="50000"/>
              </a:spcBef>
              <a:buFontTx/>
              <a:buNone/>
            </a:pPr>
            <a:r>
              <a:rPr lang="en-US" altLang="en-US" sz="1800">
                <a:latin typeface="Comic Sans MS" panose="030F0702030302020204" pitchFamily="66" charset="0"/>
              </a:rPr>
              <a:t>I will respond within 24 hours. Thank you for understanding.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AF650C94-DC18-4A5F-BB43-BB327599E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6">
            <a:extLst>
              <a:ext uri="{FF2B5EF4-FFF2-40B4-BE49-F238E27FC236}">
                <a16:creationId xmlns:a16="http://schemas.microsoft.com/office/drawing/2014/main" id="{007CFEFC-F8C5-4D35-8889-CCB6FF5B5E93}"/>
              </a:ext>
            </a:extLst>
          </p:cNvPr>
          <p:cNvSpPr>
            <a:spLocks noChangeArrowheads="1"/>
          </p:cNvSpPr>
          <p:nvPr/>
        </p:nvSpPr>
        <p:spPr bwMode="auto">
          <a:xfrm>
            <a:off x="762000" y="838200"/>
            <a:ext cx="51816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3316" name="Text Box 8">
            <a:extLst>
              <a:ext uri="{FF2B5EF4-FFF2-40B4-BE49-F238E27FC236}">
                <a16:creationId xmlns:a16="http://schemas.microsoft.com/office/drawing/2014/main" id="{C1E0671E-3A29-44FD-9176-3D7C078ED329}"/>
              </a:ext>
            </a:extLst>
          </p:cNvPr>
          <p:cNvSpPr txBox="1">
            <a:spLocks noChangeArrowheads="1"/>
          </p:cNvSpPr>
          <p:nvPr/>
        </p:nvSpPr>
        <p:spPr bwMode="auto">
          <a:xfrm>
            <a:off x="762000" y="12954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a:solidFill>
                  <a:schemeClr val="tx2"/>
                </a:solidFill>
                <a:latin typeface="Comic Sans MS" panose="030F0702030302020204" pitchFamily="66" charset="0"/>
              </a:rPr>
              <a:t>Birthdays</a:t>
            </a:r>
          </a:p>
        </p:txBody>
      </p:sp>
      <p:sp>
        <p:nvSpPr>
          <p:cNvPr id="13317" name="Rectangle 5">
            <a:extLst>
              <a:ext uri="{FF2B5EF4-FFF2-40B4-BE49-F238E27FC236}">
                <a16:creationId xmlns:a16="http://schemas.microsoft.com/office/drawing/2014/main" id="{8CF07728-2C01-46A6-9ADF-B4BFCA7DA6F3}"/>
              </a:ext>
            </a:extLst>
          </p:cNvPr>
          <p:cNvSpPr>
            <a:spLocks noChangeArrowheads="1"/>
          </p:cNvSpPr>
          <p:nvPr/>
        </p:nvSpPr>
        <p:spPr bwMode="auto">
          <a:xfrm>
            <a:off x="685800" y="4800600"/>
            <a:ext cx="7772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600">
              <a:latin typeface="Comic Sans MS" panose="030F0702030302020204" pitchFamily="66" charset="0"/>
            </a:endParaRPr>
          </a:p>
        </p:txBody>
      </p:sp>
      <p:sp>
        <p:nvSpPr>
          <p:cNvPr id="13318" name="TextBox 3">
            <a:extLst>
              <a:ext uri="{FF2B5EF4-FFF2-40B4-BE49-F238E27FC236}">
                <a16:creationId xmlns:a16="http://schemas.microsoft.com/office/drawing/2014/main" id="{ACA1DA2A-83F8-434F-9BF3-9C2843F29E13}"/>
              </a:ext>
            </a:extLst>
          </p:cNvPr>
          <p:cNvSpPr txBox="1">
            <a:spLocks noChangeArrowheads="1"/>
          </p:cNvSpPr>
          <p:nvPr/>
        </p:nvSpPr>
        <p:spPr bwMode="auto">
          <a:xfrm>
            <a:off x="762000" y="2438400"/>
            <a:ext cx="76962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Comic Sans MS" panose="030F0702030302020204" pitchFamily="66" charset="0"/>
              </a:rPr>
              <a:t>	Birthdays are extra special for First Graders!</a:t>
            </a:r>
          </a:p>
          <a:p>
            <a:pPr>
              <a:spcBef>
                <a:spcPct val="0"/>
              </a:spcBef>
              <a:buFontTx/>
              <a:buNone/>
            </a:pPr>
            <a:r>
              <a:rPr lang="en-US" altLang="en-US" sz="1800">
                <a:latin typeface="Comic Sans MS" panose="030F0702030302020204" pitchFamily="66" charset="0"/>
              </a:rPr>
              <a:t>	Feel free to send in store bought treats (school policy). Please include napkins if it's a messier treat. Prior to buying treats, check with me for our class size, as it changes frequently throughout the school year. (We will eat the treats outside before recess.)</a:t>
            </a:r>
          </a:p>
          <a:p>
            <a:pPr>
              <a:spcBef>
                <a:spcPct val="0"/>
              </a:spcBef>
              <a:buFontTx/>
              <a:buNone/>
            </a:pPr>
            <a:r>
              <a:rPr lang="en-US" altLang="en-US" sz="1800">
                <a:latin typeface="Comic Sans MS" panose="030F0702030302020204" pitchFamily="66" charset="0"/>
              </a:rPr>
              <a:t>	Please only send party invitations to school if you are inviting our whole class. 	Summer birthdays kiddos will have an opportunity to celebrate with the class in May.</a:t>
            </a:r>
          </a:p>
        </p:txBody>
      </p:sp>
      <p:pic>
        <p:nvPicPr>
          <p:cNvPr id="13319" name="Picture 7" descr="birthdaycupcakes.com_.jpg">
            <a:extLst>
              <a:ext uri="{FF2B5EF4-FFF2-40B4-BE49-F238E27FC236}">
                <a16:creationId xmlns:a16="http://schemas.microsoft.com/office/drawing/2014/main" id="{6816A1DF-BC7F-48FB-88C1-C484B49D550D}"/>
              </a:ext>
            </a:extLst>
          </p:cNvPr>
          <p:cNvPicPr>
            <a:picLocks noChangeAspect="1"/>
          </p:cNvPicPr>
          <p:nvPr/>
        </p:nvPicPr>
        <p:blipFill>
          <a:blip r:embed="rId4">
            <a:extLst>
              <a:ext uri="{28A0092B-C50C-407E-A947-70E740481C1C}">
                <a14:useLocalDpi xmlns:a14="http://schemas.microsoft.com/office/drawing/2010/main" val="0"/>
              </a:ext>
            </a:extLst>
          </a:blip>
          <a:srcRect t="36491"/>
          <a:stretch>
            <a:fillRect/>
          </a:stretch>
        </p:blipFill>
        <p:spPr bwMode="auto">
          <a:xfrm>
            <a:off x="3733800" y="609600"/>
            <a:ext cx="4741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0A0424F6-88CE-416E-8E6B-7F5A71FEB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A8520419-7458-480B-B65F-3DF53F8D9487}"/>
              </a:ext>
            </a:extLst>
          </p:cNvPr>
          <p:cNvSpPr>
            <a:spLocks noGrp="1"/>
          </p:cNvSpPr>
          <p:nvPr>
            <p:ph idx="1"/>
          </p:nvPr>
        </p:nvSpPr>
        <p:spPr>
          <a:xfrm>
            <a:off x="533400" y="609600"/>
            <a:ext cx="8077200" cy="5181600"/>
          </a:xfrm>
        </p:spPr>
        <p:style>
          <a:lnRef idx="2">
            <a:schemeClr val="accent3"/>
          </a:lnRef>
          <a:fillRef idx="1">
            <a:schemeClr val="lt1"/>
          </a:fillRef>
          <a:effectRef idx="0">
            <a:schemeClr val="accent3"/>
          </a:effectRef>
          <a:fontRef idx="minor">
            <a:schemeClr val="dk1"/>
          </a:fontRef>
        </p:style>
        <p:txBody>
          <a:bodyPr/>
          <a:lstStyle/>
          <a:p>
            <a:pPr lvl="1" algn="ctr">
              <a:lnSpc>
                <a:spcPct val="90000"/>
              </a:lnSpc>
              <a:buFontTx/>
              <a:buNone/>
              <a:defRPr/>
            </a:pPr>
            <a:endParaRPr lang="en-US" sz="1800" dirty="0">
              <a:solidFill>
                <a:srgbClr val="000000"/>
              </a:solidFill>
              <a:latin typeface="Comic Sans MS" charset="0"/>
              <a:ea typeface="MS PGothic" charset="0"/>
              <a:cs typeface="MS PGothic" charset="0"/>
            </a:endParaRPr>
          </a:p>
          <a:p>
            <a:pPr lvl="1" algn="ctr">
              <a:lnSpc>
                <a:spcPct val="90000"/>
              </a:lnSpc>
              <a:buFontTx/>
              <a:buNone/>
              <a:defRPr/>
            </a:pPr>
            <a:endParaRPr lang="en-US" sz="1800" dirty="0">
              <a:solidFill>
                <a:srgbClr val="000000"/>
              </a:solidFill>
              <a:latin typeface="Comic Sans MS" charset="0"/>
              <a:ea typeface="MS PGothic" charset="0"/>
              <a:cs typeface="MS PGothic" charset="0"/>
            </a:endParaRPr>
          </a:p>
          <a:p>
            <a:pPr>
              <a:defRPr/>
            </a:pPr>
            <a:r>
              <a:rPr lang="en-US" sz="1400" dirty="0"/>
              <a:t>Please provide a daily snack for your child to eat during snack recess time in the afternoon. If your child forgets a snack for the day, I will have extra snack in a bin in the classroom for him/her. This extra snack bin is for emergencies only and should not be accessed daily for snacks.</a:t>
            </a:r>
          </a:p>
          <a:p>
            <a:pPr>
              <a:defRPr/>
            </a:pPr>
            <a:endParaRPr lang="en-US" sz="1400" dirty="0"/>
          </a:p>
          <a:p>
            <a:pPr>
              <a:defRPr/>
            </a:pPr>
            <a:r>
              <a:rPr lang="en-US" sz="1400" dirty="0"/>
              <a:t>Healthy snacks are encourage</a:t>
            </a:r>
            <a:r>
              <a:rPr lang="en-US" sz="1400" dirty="0">
                <a:solidFill>
                  <a:schemeClr val="tx1"/>
                </a:solidFill>
              </a:rPr>
              <a:t>d!  </a:t>
            </a:r>
            <a:r>
              <a:rPr lang="en-US" sz="1800" dirty="0">
                <a:solidFill>
                  <a:srgbClr val="FF0000"/>
                </a:solidFill>
              </a:rPr>
              <a:t>Please refrain from sending in any snacks that                                        contain nuts, due to nut allergies!  </a:t>
            </a:r>
            <a:r>
              <a:rPr lang="en-US" sz="1400" dirty="0">
                <a:solidFill>
                  <a:srgbClr val="000000"/>
                </a:solidFill>
                <a:latin typeface="Comic Sans MS" charset="0"/>
                <a:ea typeface="MS PGothic" charset="0"/>
                <a:cs typeface="MS PGothic" charset="0"/>
              </a:rPr>
              <a:t>THANK YOU IN ADVANCE!!!</a:t>
            </a:r>
          </a:p>
          <a:p>
            <a:pPr lvl="1">
              <a:lnSpc>
                <a:spcPct val="90000"/>
              </a:lnSpc>
              <a:buFontTx/>
              <a:buNone/>
              <a:defRPr/>
            </a:pPr>
            <a:r>
              <a:rPr lang="en-US" sz="1400" dirty="0">
                <a:solidFill>
                  <a:srgbClr val="000000"/>
                </a:solidFill>
                <a:latin typeface="Comic Sans MS" charset="0"/>
                <a:ea typeface="MS PGothic" charset="0"/>
                <a:cs typeface="MS PGothic" charset="0"/>
              </a:rPr>
              <a:t> </a:t>
            </a:r>
          </a:p>
        </p:txBody>
      </p:sp>
      <p:pic>
        <p:nvPicPr>
          <p:cNvPr id="41994" name="Picture 10" descr="http://acvaluecenter.com/recipe_images/grapes.jpg">
            <a:extLst>
              <a:ext uri="{FF2B5EF4-FFF2-40B4-BE49-F238E27FC236}">
                <a16:creationId xmlns:a16="http://schemas.microsoft.com/office/drawing/2014/main" id="{E4A1FA65-5139-4503-BE9A-2F8C12EB1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6121">
            <a:off x="3624263" y="4059238"/>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C3F04FC1-D0CB-471C-B9DE-8A149D9DDE8D}"/>
              </a:ext>
            </a:extLst>
          </p:cNvPr>
          <p:cNvSpPr>
            <a:spLocks noGrp="1"/>
          </p:cNvSpPr>
          <p:nvPr>
            <p:ph type="title"/>
          </p:nvPr>
        </p:nvSpPr>
        <p:spPr>
          <a:xfrm>
            <a:off x="1066800" y="609600"/>
            <a:ext cx="6870700" cy="762000"/>
          </a:xfrm>
        </p:spPr>
        <p:txBody>
          <a:bodyPr/>
          <a:lstStyle/>
          <a:p>
            <a:pPr>
              <a:defRPr/>
            </a:pPr>
            <a:r>
              <a:rPr lang="en-US">
                <a:solidFill>
                  <a:schemeClr val="tx2">
                    <a:tint val="100000"/>
                    <a:shade val="90000"/>
                    <a:satMod val="250000"/>
                    <a:alpha val="100000"/>
                  </a:schemeClr>
                </a:solidFill>
                <a:latin typeface="Comic Sans MS"/>
                <a:ea typeface="ＭＳ Ｐゴシック" charset="0"/>
                <a:cs typeface="Comic Sans MS"/>
              </a:rPr>
              <a:t>Snacks </a:t>
            </a:r>
            <a:endParaRPr lang="en-US" sz="6600" dirty="0">
              <a:latin typeface="Comic Sans MS"/>
              <a:ea typeface="ＭＳ Ｐゴシック" charset="0"/>
              <a:cs typeface="Comic Sans MS"/>
            </a:endParaRPr>
          </a:p>
        </p:txBody>
      </p:sp>
      <p:pic>
        <p:nvPicPr>
          <p:cNvPr id="15366" name="Picture 1">
            <a:extLst>
              <a:ext uri="{FF2B5EF4-FFF2-40B4-BE49-F238E27FC236}">
                <a16:creationId xmlns:a16="http://schemas.microsoft.com/office/drawing/2014/main" id="{B9233316-F555-4BEA-85D2-A74D0D8876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6838" y="4124325"/>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a:extLst>
              <a:ext uri="{FF2B5EF4-FFF2-40B4-BE49-F238E27FC236}">
                <a16:creationId xmlns:a16="http://schemas.microsoft.com/office/drawing/2014/main" id="{8D288384-743A-4673-B5E8-E62040A2B2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9725" y="4057650"/>
            <a:ext cx="1581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a:extLst>
              <a:ext uri="{FF2B5EF4-FFF2-40B4-BE49-F238E27FC236}">
                <a16:creationId xmlns:a16="http://schemas.microsoft.com/office/drawing/2014/main" id="{971E914F-6BF6-4A75-848B-41048832DBE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24638" y="3995738"/>
            <a:ext cx="17049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fade">
                                      <p:cBhvr>
                                        <p:cTn id="7" dur="1000"/>
                                        <p:tgtEl>
                                          <p:spTgt spid="41994"/>
                                        </p:tgtEl>
                                      </p:cBhvr>
                                    </p:animEffect>
                                    <p:anim calcmode="lin" valueType="num">
                                      <p:cBhvr>
                                        <p:cTn id="8" dur="1000" fill="hold"/>
                                        <p:tgtEl>
                                          <p:spTgt spid="41994"/>
                                        </p:tgtEl>
                                        <p:attrNameLst>
                                          <p:attrName>ppt_x</p:attrName>
                                        </p:attrNameLst>
                                      </p:cBhvr>
                                      <p:tavLst>
                                        <p:tav tm="0">
                                          <p:val>
                                            <p:strVal val="#ppt_x"/>
                                          </p:val>
                                        </p:tav>
                                        <p:tav tm="100000">
                                          <p:val>
                                            <p:strVal val="#ppt_x"/>
                                          </p:val>
                                        </p:tav>
                                      </p:tavLst>
                                    </p:anim>
                                    <p:anim calcmode="lin" valueType="num">
                                      <p:cBhvr>
                                        <p:cTn id="9" dur="900" decel="100000" fill="hold"/>
                                        <p:tgtEl>
                                          <p:spTgt spid="419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9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86EE-E096-3538-A431-2C1C15C9F9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ABA4B6-0443-518E-16F6-BE5823EB547B}"/>
              </a:ext>
            </a:extLst>
          </p:cNvPr>
          <p:cNvSpPr>
            <a:spLocks noGrp="1"/>
          </p:cNvSpPr>
          <p:nvPr>
            <p:ph idx="1"/>
          </p:nvPr>
        </p:nvSpPr>
        <p:spPr/>
        <p:txBody>
          <a:bodyPr/>
          <a:lstStyle/>
          <a:p>
            <a:endParaRPr lang="en-US"/>
          </a:p>
        </p:txBody>
      </p:sp>
      <p:pic>
        <p:nvPicPr>
          <p:cNvPr id="5" name="Picture 4" descr="A yellow and white border with a cartoon child and a blackboard&#10;&#10;Description automatically generated">
            <a:extLst>
              <a:ext uri="{FF2B5EF4-FFF2-40B4-BE49-F238E27FC236}">
                <a16:creationId xmlns:a16="http://schemas.microsoft.com/office/drawing/2014/main" id="{FC4DEC67-7019-6155-08BE-7656A8F77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2FAADC0-2B11-3132-A3DC-CF6F5A5C4798}"/>
              </a:ext>
            </a:extLst>
          </p:cNvPr>
          <p:cNvSpPr txBox="1"/>
          <p:nvPr/>
        </p:nvSpPr>
        <p:spPr>
          <a:xfrm>
            <a:off x="762000" y="1545441"/>
            <a:ext cx="5638800" cy="3693319"/>
          </a:xfrm>
          <a:prstGeom prst="rect">
            <a:avLst/>
          </a:prstGeom>
          <a:noFill/>
        </p:spPr>
        <p:txBody>
          <a:bodyPr wrap="square" rtlCol="0">
            <a:spAutoFit/>
          </a:bodyPr>
          <a:lstStyle/>
          <a:p>
            <a:pPr algn="l" fontAlgn="base"/>
            <a:r>
              <a:rPr lang="en-US" dirty="0">
                <a:solidFill>
                  <a:srgbClr val="51A7F9"/>
                </a:solidFill>
                <a:latin typeface="Century Gothic" panose="020B0502020202020204" pitchFamily="34" charset="0"/>
              </a:rPr>
              <a:t>The whole school will be implementing the Keys for Success. </a:t>
            </a:r>
            <a:r>
              <a:rPr lang="en-US" sz="1800" b="0" i="0" dirty="0">
                <a:solidFill>
                  <a:srgbClr val="51A7F9"/>
                </a:solidFill>
                <a:effectLst/>
                <a:latin typeface="Century Gothic" panose="020B0502020202020204" pitchFamily="34" charset="0"/>
              </a:rPr>
              <a:t>(Positive Behavior Intervention System of Support). This will include:</a:t>
            </a:r>
          </a:p>
          <a:p>
            <a:pPr algn="l" fontAlgn="base"/>
            <a:endParaRPr lang="en-US" sz="1800" b="0" i="0" dirty="0">
              <a:solidFill>
                <a:srgbClr val="000000"/>
              </a:solidFill>
              <a:effectLst/>
              <a:latin typeface="Century Gothic" panose="020B0502020202020204" pitchFamily="34" charset="0"/>
            </a:endParaRPr>
          </a:p>
          <a:p>
            <a:pPr algn="l" fontAlgn="base">
              <a:buFont typeface="Arial" panose="020B0604020202020204" pitchFamily="34" charset="0"/>
              <a:buChar char="•"/>
            </a:pPr>
            <a:r>
              <a:rPr lang="en-US" sz="1800" b="0" i="0" dirty="0">
                <a:solidFill>
                  <a:srgbClr val="51A7F9"/>
                </a:solidFill>
                <a:effectLst/>
                <a:latin typeface="Century Gothic" panose="020B0502020202020204" pitchFamily="34" charset="0"/>
              </a:rPr>
              <a:t>Use of a behavior flowchart </a:t>
            </a:r>
          </a:p>
          <a:p>
            <a:pPr algn="l" fontAlgn="base">
              <a:buFont typeface="Arial" panose="020B0604020202020204" pitchFamily="34" charset="0"/>
              <a:buChar char="•"/>
            </a:pPr>
            <a:r>
              <a:rPr lang="en-US" sz="1800" b="0" i="0" dirty="0">
                <a:solidFill>
                  <a:srgbClr val="51A7F9"/>
                </a:solidFill>
                <a:effectLst/>
                <a:latin typeface="Century Gothic" panose="020B0502020202020204" pitchFamily="34" charset="0"/>
              </a:rPr>
              <a:t>Use of reflection forms that will be used school-wide </a:t>
            </a:r>
          </a:p>
          <a:p>
            <a:pPr algn="l" fontAlgn="base">
              <a:buFont typeface="Arial" panose="020B0604020202020204" pitchFamily="34" charset="0"/>
              <a:buChar char="•"/>
            </a:pPr>
            <a:r>
              <a:rPr lang="en-US" sz="1800" b="0" i="0" dirty="0">
                <a:solidFill>
                  <a:srgbClr val="51A7F9"/>
                </a:solidFill>
                <a:effectLst/>
                <a:latin typeface="Century Gothic" panose="020B0502020202020204" pitchFamily="34" charset="0"/>
              </a:rPr>
              <a:t>Reflection forms will be a communication tool between school and home</a:t>
            </a:r>
          </a:p>
          <a:p>
            <a:pPr algn="l" fontAlgn="base">
              <a:buFont typeface="Arial" panose="020B0604020202020204" pitchFamily="34" charset="0"/>
              <a:buChar char="•"/>
            </a:pPr>
            <a:r>
              <a:rPr lang="en-US" dirty="0">
                <a:solidFill>
                  <a:srgbClr val="51A7F9"/>
                </a:solidFill>
                <a:latin typeface="Century Gothic" panose="020B0502020202020204" pitchFamily="34" charset="0"/>
              </a:rPr>
              <a:t>Students can earn tickets to win prizes in the areas of respect, responsibility, kindness, safety, and grit. </a:t>
            </a:r>
            <a:endParaRPr lang="en-US" sz="1800" b="0" i="0" dirty="0">
              <a:solidFill>
                <a:srgbClr val="51A7F9"/>
              </a:solidFill>
              <a:effectLst/>
              <a:latin typeface="Century Gothic" panose="020B0502020202020204" pitchFamily="34" charset="0"/>
            </a:endParaRPr>
          </a:p>
          <a:p>
            <a:endParaRPr lang="en-US" dirty="0"/>
          </a:p>
        </p:txBody>
      </p:sp>
      <p:sp>
        <p:nvSpPr>
          <p:cNvPr id="6" name="Rectangle 5">
            <a:extLst>
              <a:ext uri="{FF2B5EF4-FFF2-40B4-BE49-F238E27FC236}">
                <a16:creationId xmlns:a16="http://schemas.microsoft.com/office/drawing/2014/main" id="{74D50044-C8C2-5ECA-216E-8A6BF1896636}"/>
              </a:ext>
            </a:extLst>
          </p:cNvPr>
          <p:cNvSpPr/>
          <p:nvPr/>
        </p:nvSpPr>
        <p:spPr>
          <a:xfrm>
            <a:off x="762000" y="868363"/>
            <a:ext cx="5181600" cy="7318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810FD8-1959-B5AE-83B0-E0197626C0BE}"/>
              </a:ext>
            </a:extLst>
          </p:cNvPr>
          <p:cNvSpPr/>
          <p:nvPr/>
        </p:nvSpPr>
        <p:spPr>
          <a:xfrm>
            <a:off x="2590800" y="5181600"/>
            <a:ext cx="40386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8A6911-9FA0-CF1F-8229-9C0845DA59A3}"/>
              </a:ext>
            </a:extLst>
          </p:cNvPr>
          <p:cNvSpPr txBox="1"/>
          <p:nvPr/>
        </p:nvSpPr>
        <p:spPr>
          <a:xfrm>
            <a:off x="1223530" y="813604"/>
            <a:ext cx="4796270" cy="523220"/>
          </a:xfrm>
          <a:prstGeom prst="rect">
            <a:avLst/>
          </a:prstGeom>
          <a:noFill/>
        </p:spPr>
        <p:txBody>
          <a:bodyPr wrap="square" rtlCol="0">
            <a:spAutoFit/>
          </a:bodyPr>
          <a:lstStyle/>
          <a:p>
            <a:r>
              <a:rPr lang="en-US" sz="2800" dirty="0">
                <a:latin typeface="Comic Sans MS" panose="030F0702030302020204" pitchFamily="66" charset="0"/>
              </a:rPr>
              <a:t>     Behavior Management</a:t>
            </a:r>
          </a:p>
        </p:txBody>
      </p:sp>
    </p:spTree>
    <p:extLst>
      <p:ext uri="{BB962C8B-B14F-4D97-AF65-F5344CB8AC3E}">
        <p14:creationId xmlns:p14="http://schemas.microsoft.com/office/powerpoint/2010/main" val="234836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CB85-42E7-BC48-5A5A-AA90F12AA28E}"/>
              </a:ext>
            </a:extLst>
          </p:cNvPr>
          <p:cNvSpPr>
            <a:spLocks noGrp="1"/>
          </p:cNvSpPr>
          <p:nvPr>
            <p:ph type="title"/>
          </p:nvPr>
        </p:nvSpPr>
        <p:spPr/>
        <p:txBody>
          <a:bodyPr/>
          <a:lstStyle/>
          <a:p>
            <a:r>
              <a:rPr lang="en-US" dirty="0"/>
              <a:t>Keys for Success Expectations</a:t>
            </a:r>
          </a:p>
        </p:txBody>
      </p:sp>
      <p:pic>
        <p:nvPicPr>
          <p:cNvPr id="4" name="Picture 3">
            <a:extLst>
              <a:ext uri="{FF2B5EF4-FFF2-40B4-BE49-F238E27FC236}">
                <a16:creationId xmlns:a16="http://schemas.microsoft.com/office/drawing/2014/main" id="{72EA7C5C-7961-50FF-F7A4-3EAE7A92A474}"/>
              </a:ext>
            </a:extLst>
          </p:cNvPr>
          <p:cNvPicPr>
            <a:picLocks noChangeAspect="1"/>
          </p:cNvPicPr>
          <p:nvPr/>
        </p:nvPicPr>
        <p:blipFill>
          <a:blip r:embed="rId2"/>
          <a:stretch>
            <a:fillRect/>
          </a:stretch>
        </p:blipFill>
        <p:spPr>
          <a:xfrm>
            <a:off x="4963393" y="1676400"/>
            <a:ext cx="3362794" cy="4172532"/>
          </a:xfrm>
          <a:prstGeom prst="rect">
            <a:avLst/>
          </a:prstGeom>
        </p:spPr>
      </p:pic>
      <p:pic>
        <p:nvPicPr>
          <p:cNvPr id="7" name="Picture 6">
            <a:extLst>
              <a:ext uri="{FF2B5EF4-FFF2-40B4-BE49-F238E27FC236}">
                <a16:creationId xmlns:a16="http://schemas.microsoft.com/office/drawing/2014/main" id="{88DBAD9D-6611-F6D8-E450-26C271981A6B}"/>
              </a:ext>
            </a:extLst>
          </p:cNvPr>
          <p:cNvPicPr>
            <a:picLocks noChangeAspect="1"/>
          </p:cNvPicPr>
          <p:nvPr/>
        </p:nvPicPr>
        <p:blipFill>
          <a:blip r:embed="rId3"/>
          <a:stretch>
            <a:fillRect/>
          </a:stretch>
        </p:blipFill>
        <p:spPr>
          <a:xfrm>
            <a:off x="817813" y="1219200"/>
            <a:ext cx="3898558" cy="5414665"/>
          </a:xfrm>
          <a:prstGeom prst="rect">
            <a:avLst/>
          </a:prstGeom>
        </p:spPr>
      </p:pic>
    </p:spTree>
    <p:extLst>
      <p:ext uri="{BB962C8B-B14F-4D97-AF65-F5344CB8AC3E}">
        <p14:creationId xmlns:p14="http://schemas.microsoft.com/office/powerpoint/2010/main" val="101145964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b580473-a3f8-47e9-aa20-0a927044ca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7A9596B9F4334E90FD1055CAAD266E" ma:contentTypeVersion="16" ma:contentTypeDescription="Create a new document." ma:contentTypeScope="" ma:versionID="04b510728843e081a2b8a0d2040d781d">
  <xsd:schema xmlns:xsd="http://www.w3.org/2001/XMLSchema" xmlns:xs="http://www.w3.org/2001/XMLSchema" xmlns:p="http://schemas.microsoft.com/office/2006/metadata/properties" xmlns:ns3="db580473-a3f8-47e9-aa20-0a927044ca80" xmlns:ns4="a315480c-c300-4866-b02b-14f7333200b9" targetNamespace="http://schemas.microsoft.com/office/2006/metadata/properties" ma:root="true" ma:fieldsID="969250bd73148d65262a4dfd19e01f57" ns3:_="" ns4:_="">
    <xsd:import namespace="db580473-a3f8-47e9-aa20-0a927044ca80"/>
    <xsd:import namespace="a315480c-c300-4866-b02b-14f7333200b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80473-a3f8-47e9-aa20-0a927044c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15480c-c300-4866-b02b-14f7333200b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0B52F-F574-42FD-A82B-11E9614DAE57}">
  <ds:schemaRefs>
    <ds:schemaRef ds:uri="http://schemas.microsoft.com/office/infopath/2007/PartnerControls"/>
    <ds:schemaRef ds:uri="http://purl.org/dc/dcmitype/"/>
    <ds:schemaRef ds:uri="http://schemas.microsoft.com/office/2006/metadata/properties"/>
    <ds:schemaRef ds:uri="http://www.w3.org/XML/1998/namespace"/>
    <ds:schemaRef ds:uri="http://purl.org/dc/terms/"/>
    <ds:schemaRef ds:uri="http://purl.org/dc/elements/1.1/"/>
    <ds:schemaRef ds:uri="a315480c-c300-4866-b02b-14f7333200b9"/>
    <ds:schemaRef ds:uri="http://schemas.microsoft.com/office/2006/documentManagement/types"/>
    <ds:schemaRef ds:uri="http://schemas.openxmlformats.org/package/2006/metadata/core-properties"/>
    <ds:schemaRef ds:uri="db580473-a3f8-47e9-aa20-0a927044ca80"/>
  </ds:schemaRefs>
</ds:datastoreItem>
</file>

<file path=customXml/itemProps2.xml><?xml version="1.0" encoding="utf-8"?>
<ds:datastoreItem xmlns:ds="http://schemas.openxmlformats.org/officeDocument/2006/customXml" ds:itemID="{32DD6075-F30A-47A9-BA02-0AC98C0F3CCA}">
  <ds:schemaRefs>
    <ds:schemaRef ds:uri="http://schemas.microsoft.com/sharepoint/v3/contenttype/forms"/>
  </ds:schemaRefs>
</ds:datastoreItem>
</file>

<file path=customXml/itemProps3.xml><?xml version="1.0" encoding="utf-8"?>
<ds:datastoreItem xmlns:ds="http://schemas.openxmlformats.org/officeDocument/2006/customXml" ds:itemID="{006B37B6-A874-4E8A-8256-052F0E37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80473-a3f8-47e9-aa20-0a927044ca80"/>
    <ds:schemaRef ds:uri="a315480c-c300-4866-b02b-14f733320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42400</TotalTime>
  <Words>2675</Words>
  <Application>Microsoft Office PowerPoint</Application>
  <PresentationFormat>On-screen Show (4:3)</PresentationFormat>
  <Paragraphs>193</Paragraphs>
  <Slides>23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Caveat</vt:lpstr>
      <vt:lpstr>Century Gothic</vt:lpstr>
      <vt:lpstr>CK Frosting</vt:lpstr>
      <vt:lpstr>Comic Sans MS</vt:lpstr>
      <vt:lpstr>Times New Roman</vt:lpstr>
      <vt:lpstr>Default Design</vt:lpstr>
      <vt:lpstr>* Meet the Teacher Directions Welcome 1st Grade Families!</vt:lpstr>
      <vt:lpstr>Curriculum Information * Please let me know if you have any questions at Meet the Teacher.</vt:lpstr>
      <vt:lpstr>National Board Certification I previously went through the rigorous process to become National Board Certified in the area of Early Childhood Generalist. Every five years I need to maintain my certification by demonstrating knowledge and practices that are expected of an accomplished teacher, improve student learning and encourage excellence in teaching. Part of the process requires me to video me teaching in which your child may be visible and may include photos of your child’s work. The team who evaluates me will be looking at my teaching abilities and plan on helping students achieve academic success based on a student’s abilities. I am not allowed to disclose state, school, student names or even my name in anything I submit. With that said, I need to have your permission to have your child in the video and use his/her work image. Please note the evaluators will be the only ones seeing the video and student work. All students may not be seen in the video, and I will only be choosing a select number o work samples.   In the Meet the Teacher packet will be a Student Release form. I will need all students to submit a form and either give me permission or not give me permission. If you have any questions or concerns, please don’t hesitate to ask.   </vt:lpstr>
      <vt:lpstr> Suggested School Supplies  Everyone will need                *1 ½ inch 3 ring binder with a clear pocket in the front for our “First Grade Scrapbook”  *Backpack  *pencil box which can fit these items  3 or more glue sticks (there are great sales on these now!)  1 package of #2 sharpened pencils  1 package of crayons (please make sure that it fits in the pencil box)  1 highlighter (any color)    Quarter 1 Amazon Wish list Link: https://www.amazon.com/hz/wishlist/ls/3EOCTVEMEH9KF?ref_=wl_share   Other Optional Donations beyond Amazon Quarterly Wishlist: *Wal-green’s gift card (print photos for scrapbook)       * Fry’s gift card (I will purchase foods throughout the year for   special activities. For example, first day of school “Jitter Juice”, which is  lemonade. 😊)   Thanks so much for helping our classroom!  </vt:lpstr>
      <vt:lpstr>PowerPoint Presentation</vt:lpstr>
      <vt:lpstr>PowerPoint Presentation</vt:lpstr>
      <vt:lpstr>Snacks </vt:lpstr>
      <vt:lpstr>PowerPoint Presentation</vt:lpstr>
      <vt:lpstr>Keys for Success Expectations</vt:lpstr>
      <vt:lpstr>PowerPoint Presentation</vt:lpstr>
      <vt:lpstr>PowerPoint Presentation</vt:lpstr>
      <vt:lpstr>Homework</vt:lpstr>
      <vt:lpstr>PowerPoint Presentation</vt:lpstr>
      <vt:lpstr>PowerPoint Presentation</vt:lpstr>
      <vt:lpstr>Specials</vt:lpstr>
      <vt:lpstr>Drop Off and Getting Home</vt:lpstr>
      <vt:lpstr>Water Bottles</vt:lpstr>
      <vt:lpstr>PowerPoint Presentation</vt:lpstr>
      <vt:lpstr>PowerPoint Presentation</vt:lpstr>
      <vt:lpstr>PowerPoint Presentation</vt:lpstr>
      <vt:lpstr>PowerPoint Presentation</vt:lpstr>
      <vt:lpstr>PowerPoint Presentation</vt:lpstr>
      <vt:lpstr>PowerPoint Presentation</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Systems</dc:creator>
  <cp:lastModifiedBy>Wendy</cp:lastModifiedBy>
  <cp:revision>237</cp:revision>
  <cp:lastPrinted>2015-07-15T23:20:08Z</cp:lastPrinted>
  <dcterms:created xsi:type="dcterms:W3CDTF">2012-07-18T00:10:28Z</dcterms:created>
  <dcterms:modified xsi:type="dcterms:W3CDTF">2024-07-12T02:52:46Z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0x010100C37A9596B9F4334E90FD1055CAAD266E</vt:lpwstr>
  </property>
</Properties>
</file>